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15" d="100"/>
          <a:sy n="15" d="100"/>
        </p:scale>
        <p:origin x="2866" y="43"/>
      </p:cViewPr>
      <p:guideLst>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0CMx1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344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0CMx1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634682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2FB9C2D-FDA8-AF4E-B88A-2033E2F6F701}"/>
              </a:ext>
            </a:extLst>
          </p:cNvPr>
          <p:cNvGraphicFramePr>
            <a:graphicFrameLocks noGrp="1"/>
          </p:cNvGraphicFramePr>
          <p:nvPr userDrawn="1">
            <p:extLst>
              <p:ext uri="{D42A27DB-BD31-4B8C-83A1-F6EECF244321}">
                <p14:modId xmlns:p14="http://schemas.microsoft.com/office/powerpoint/2010/main" val="3691774885"/>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AF2053C-2DA4-C342-A818-50076A3ACDB4}"/>
              </a:ext>
            </a:extLst>
          </p:cNvPr>
          <p:cNvGraphicFramePr>
            <a:graphicFrameLocks noGrp="1"/>
          </p:cNvGraphicFramePr>
          <p:nvPr userDrawn="1">
            <p:extLst>
              <p:ext uri="{D42A27DB-BD31-4B8C-83A1-F6EECF244321}">
                <p14:modId xmlns:p14="http://schemas.microsoft.com/office/powerpoint/2010/main" val="137578615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756151020"/>
      </p:ext>
    </p:extLst>
  </p:cSld>
  <p:clrMap bg1="lt1" tx1="dk1" bg2="lt2" tx2="dk2" accent1="accent1" accent2="accent2" accent3="accent3" accent4="accent4" accent5="accent5" accent6="accent6" hlink="hlink" folHlink="folHlink"/>
  <p:sldLayoutIdLst>
    <p:sldLayoutId id="2147483661" r:id="rId1"/>
    <p:sldLayoutId id="2147483681"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4000" r="-4000"/>
          </a:stretch>
        </a:blipFill>
        <a:effectLst/>
      </p:bgPr>
    </p:bg>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a:xfrm>
            <a:off x="518975" y="6425828"/>
            <a:ext cx="11139625" cy="13120590"/>
          </a:xfrm>
        </p:spPr>
        <p:txBody>
          <a:bodyPr/>
          <a:lstStyle/>
          <a:p>
            <a:pPr marL="571500" indent="-571500">
              <a:buFont typeface="Wingdings" panose="05000000000000000000" pitchFamily="2" charset="2"/>
              <a:buChar char="ü"/>
            </a:pPr>
            <a:r>
              <a:rPr lang="en-US" sz="3600" b="1" dirty="0" err="1">
                <a:solidFill>
                  <a:schemeClr val="tx1">
                    <a:lumMod val="95000"/>
                    <a:lumOff val="5000"/>
                  </a:schemeClr>
                </a:solidFill>
                <a:latin typeface="Abadi" panose="020B0604020104020204" pitchFamily="34" charset="0"/>
              </a:rPr>
              <a:t>Cilj</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Istražiti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kako</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svakodnevna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praksa</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usredotočene svjesnosti </a:t>
            </a:r>
            <a:r>
              <a:rPr lang="en-US" sz="3600" dirty="0" err="1">
                <a:solidFill>
                  <a:schemeClr val="tx1">
                    <a:lumMod val="95000"/>
                    <a:lumOff val="5000"/>
                  </a:schemeClr>
                </a:solidFill>
                <a:latin typeface="Abadi" panose="020B0604020104020204" pitchFamily="34" charset="0"/>
              </a:rPr>
              <a:t>utječe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emocionalnu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inteligenciju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učenika</a:t>
            </a:r>
            <a:endParaRPr lang="en-US" sz="3600" dirty="0">
              <a:solidFill>
                <a:schemeClr val="tx1">
                  <a:lumMod val="95000"/>
                  <a:lumOff val="5000"/>
                </a:schemeClr>
              </a:solidFill>
              <a:latin typeface="Abadi" panose="020B0604020104020204" pitchFamily="34" charset="0"/>
            </a:endParaRPr>
          </a:p>
          <a:p>
            <a:pPr marL="571500" indent="-571500">
              <a:buFont typeface="Wingdings" panose="05000000000000000000" pitchFamily="2" charset="2"/>
              <a:buChar char="ü"/>
            </a:pPr>
            <a:r>
              <a:rPr lang="en-US" sz="3600" b="1" dirty="0" err="1">
                <a:solidFill>
                  <a:schemeClr val="tx1">
                    <a:lumMod val="95000"/>
                    <a:lumOff val="5000"/>
                  </a:schemeClr>
                </a:solidFill>
                <a:latin typeface="Abadi" panose="020B0604020104020204" pitchFamily="34" charset="0"/>
              </a:rPr>
              <a:t>Usredotočena</a:t>
            </a:r>
            <a:r>
              <a:rPr lang="en-US" sz="3600" b="1" dirty="0">
                <a:solidFill>
                  <a:schemeClr val="tx1">
                    <a:lumMod val="95000"/>
                    <a:lumOff val="5000"/>
                  </a:schemeClr>
                </a:solidFill>
                <a:latin typeface="Abadi" panose="020B0604020104020204" pitchFamily="34" charset="0"/>
              </a:rPr>
              <a:t> </a:t>
            </a:r>
            <a:r>
              <a:rPr lang="hr-HR" sz="3600" b="1" dirty="0">
                <a:solidFill>
                  <a:schemeClr val="tx1">
                    <a:lumMod val="95000"/>
                    <a:lumOff val="5000"/>
                  </a:schemeClr>
                </a:solidFill>
                <a:latin typeface="Abadi" panose="020B0604020104020204" pitchFamily="34" charset="0"/>
              </a:rPr>
              <a:t>s</a:t>
            </a:r>
            <a:r>
              <a:rPr lang="en-US" sz="3600" b="1" dirty="0" err="1">
                <a:solidFill>
                  <a:schemeClr val="tx1">
                    <a:lumMod val="95000"/>
                    <a:lumOff val="5000"/>
                  </a:schemeClr>
                </a:solidFill>
                <a:latin typeface="Abadi" panose="020B0604020104020204" pitchFamily="34" charset="0"/>
              </a:rPr>
              <a:t>vjesnost</a:t>
            </a:r>
            <a:r>
              <a:rPr lang="en-US" sz="3600" b="1" dirty="0">
                <a:solidFill>
                  <a:schemeClr val="tx1">
                    <a:lumMod val="95000"/>
                    <a:lumOff val="5000"/>
                  </a:schemeClr>
                </a:solidFill>
                <a:latin typeface="Abadi" panose="020B0604020104020204" pitchFamily="34" charset="0"/>
              </a:rPr>
              <a:t> </a:t>
            </a:r>
            <a:r>
              <a:rPr lang="en-US" sz="3600" dirty="0">
                <a:solidFill>
                  <a:schemeClr val="tx1">
                    <a:lumMod val="95000"/>
                    <a:lumOff val="5000"/>
                  </a:schemeClr>
                </a:solidFill>
                <a:latin typeface="Abadi" panose="020B0604020104020204" pitchFamily="34" charset="0"/>
              </a:rPr>
              <a:t>(</a:t>
            </a:r>
            <a:r>
              <a:rPr lang="hr-HR" sz="3600" dirty="0">
                <a:solidFill>
                  <a:schemeClr val="tx1">
                    <a:lumMod val="95000"/>
                    <a:lumOff val="5000"/>
                  </a:schemeClr>
                </a:solidFill>
                <a:latin typeface="Abadi" panose="020B0604020104020204" pitchFamily="34" charset="0"/>
              </a:rPr>
              <a:t>engl.</a:t>
            </a:r>
            <a:r>
              <a:rPr lang="hr-HR" sz="3600" b="1" dirty="0">
                <a:solidFill>
                  <a:schemeClr val="tx1">
                    <a:lumMod val="95000"/>
                    <a:lumOff val="5000"/>
                  </a:schemeClr>
                </a:solidFill>
                <a:latin typeface="Abadi" panose="020B0604020104020204" pitchFamily="34" charset="0"/>
              </a:rPr>
              <a:t> </a:t>
            </a:r>
            <a:r>
              <a:rPr lang="hr-HR" sz="3600" i="1" dirty="0">
                <a:solidFill>
                  <a:schemeClr val="tx1">
                    <a:lumMod val="95000"/>
                    <a:lumOff val="5000"/>
                  </a:schemeClr>
                </a:solidFill>
                <a:latin typeface="Abadi" panose="020B0604020104020204" pitchFamily="34" charset="0"/>
              </a:rPr>
              <a:t>m</a:t>
            </a:r>
            <a:r>
              <a:rPr lang="en-US" sz="3600" i="1" dirty="0" err="1">
                <a:solidFill>
                  <a:schemeClr val="tx1">
                    <a:lumMod val="95000"/>
                    <a:lumOff val="5000"/>
                  </a:schemeClr>
                </a:solidFill>
                <a:latin typeface="Abadi" panose="020B0604020104020204" pitchFamily="34" charset="0"/>
              </a:rPr>
              <a:t>indfulness</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p</a:t>
            </a:r>
            <a:r>
              <a:rPr lang="en-US" sz="3600" dirty="0" err="1">
                <a:solidFill>
                  <a:schemeClr val="tx1">
                    <a:lumMod val="95000"/>
                    <a:lumOff val="5000"/>
                  </a:schemeClr>
                </a:solidFill>
                <a:latin typeface="Abadi" panose="020B0604020104020204" pitchFamily="34" charset="0"/>
              </a:rPr>
              <a:t>sihološki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pristup</a:t>
            </a:r>
            <a:r>
              <a:rPr lang="en-US" sz="3600" dirty="0">
                <a:solidFill>
                  <a:schemeClr val="tx1">
                    <a:lumMod val="95000"/>
                    <a:lumOff val="5000"/>
                  </a:schemeClr>
                </a:solidFill>
                <a:latin typeface="Abadi" panose="020B0604020104020204" pitchFamily="34" charset="0"/>
              </a:rPr>
              <a:t> koji </a:t>
            </a:r>
            <a:r>
              <a:rPr lang="en-US" sz="3600" dirty="0" err="1">
                <a:solidFill>
                  <a:schemeClr val="tx1">
                    <a:lumMod val="95000"/>
                    <a:lumOff val="5000"/>
                  </a:schemeClr>
                </a:solidFill>
                <a:latin typeface="Abadi" panose="020B0604020104020204" pitchFamily="34" charset="0"/>
              </a:rPr>
              <a:t>podrazumijeva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usmjeravanje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pažnje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sadašnji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trenutak</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prihvaćajući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svoje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misli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osjećaje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tjelesne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senzacije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neosuđujući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način</a:t>
            </a:r>
            <a:r>
              <a:rPr lang="en-US" sz="3600" dirty="0">
                <a:solidFill>
                  <a:schemeClr val="tx1">
                    <a:lumMod val="95000"/>
                    <a:lumOff val="5000"/>
                  </a:schemeClr>
                </a:solidFill>
                <a:latin typeface="Abadi" panose="020B0604020104020204" pitchFamily="34" charset="0"/>
              </a:rPr>
              <a:t>.</a:t>
            </a:r>
          </a:p>
          <a:p>
            <a:pPr marL="571500" indent="-571500">
              <a:buFont typeface="Wingdings" panose="05000000000000000000" pitchFamily="2" charset="2"/>
              <a:buChar char="ü"/>
            </a:pPr>
            <a:r>
              <a:rPr lang="en-US" sz="3600" b="1" dirty="0" err="1">
                <a:solidFill>
                  <a:schemeClr val="tx1">
                    <a:lumMod val="95000"/>
                    <a:lumOff val="5000"/>
                  </a:schemeClr>
                </a:solidFill>
                <a:latin typeface="Abadi" panose="020B0604020104020204" pitchFamily="34" charset="0"/>
              </a:rPr>
              <a:t>Emocionalna</a:t>
            </a:r>
            <a:r>
              <a:rPr lang="en-US" sz="3600" b="1" dirty="0">
                <a:solidFill>
                  <a:schemeClr val="tx1">
                    <a:lumMod val="95000"/>
                    <a:lumOff val="5000"/>
                  </a:schemeClr>
                </a:solidFill>
                <a:latin typeface="Abadi" panose="020B0604020104020204" pitchFamily="34" charset="0"/>
              </a:rPr>
              <a:t> </a:t>
            </a:r>
            <a:r>
              <a:rPr lang="hr-HR" sz="3600" b="1" dirty="0">
                <a:solidFill>
                  <a:schemeClr val="tx1">
                    <a:lumMod val="95000"/>
                    <a:lumOff val="5000"/>
                  </a:schemeClr>
                </a:solidFill>
                <a:latin typeface="Abadi" panose="020B0604020104020204" pitchFamily="34" charset="0"/>
              </a:rPr>
              <a:t>i</a:t>
            </a:r>
            <a:r>
              <a:rPr lang="en-US" sz="3600" b="1" dirty="0" err="1">
                <a:solidFill>
                  <a:schemeClr val="tx1">
                    <a:lumMod val="95000"/>
                    <a:lumOff val="5000"/>
                  </a:schemeClr>
                </a:solidFill>
                <a:latin typeface="Abadi" panose="020B0604020104020204" pitchFamily="34" charset="0"/>
              </a:rPr>
              <a:t>nteligencija</a:t>
            </a:r>
            <a:r>
              <a:rPr lang="en-US" sz="3600" b="1"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sposobnost</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prepoznavanja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hr-HR"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razumijevanja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vlastitih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tuđih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osjećaja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korištenja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informacija</a:t>
            </a:r>
            <a:r>
              <a:rPr lang="en-US" sz="3600" dirty="0">
                <a:solidFill>
                  <a:schemeClr val="tx1">
                    <a:lumMod val="95000"/>
                    <a:lumOff val="5000"/>
                  </a:schemeClr>
                </a:solidFill>
                <a:latin typeface="Abadi" panose="020B0604020104020204" pitchFamily="34" charset="0"/>
              </a:rPr>
              <a:t> za </a:t>
            </a:r>
            <a:r>
              <a:rPr lang="en-US" sz="3600" dirty="0" err="1">
                <a:solidFill>
                  <a:schemeClr val="tx1">
                    <a:lumMod val="95000"/>
                    <a:lumOff val="5000"/>
                  </a:schemeClr>
                </a:solidFill>
                <a:latin typeface="Abadi" panose="020B0604020104020204" pitchFamily="34" charset="0"/>
              </a:rPr>
              <a:t>regulaciju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ponašanja</a:t>
            </a:r>
            <a:r>
              <a:rPr lang="en-US" sz="3600" dirty="0">
                <a:solidFill>
                  <a:schemeClr val="tx1">
                    <a:lumMod val="95000"/>
                    <a:lumOff val="5000"/>
                  </a:schemeClr>
                </a:solidFill>
                <a:latin typeface="Abadi" panose="020B0604020104020204" pitchFamily="34" charset="0"/>
              </a:rPr>
              <a:t>.</a:t>
            </a:r>
          </a:p>
          <a:p>
            <a:pPr marL="1790174" lvl="1" indent="-571500">
              <a:buFont typeface="Wingdings" panose="05000000000000000000" pitchFamily="2" charset="2"/>
              <a:buChar char="ü"/>
            </a:pPr>
            <a:r>
              <a:rPr lang="hr-HR" sz="3600" dirty="0">
                <a:solidFill>
                  <a:schemeClr val="tx1">
                    <a:lumMod val="95000"/>
                    <a:lumOff val="5000"/>
                  </a:schemeClr>
                </a:solidFill>
                <a:latin typeface="Abadi" panose="020B0604020104020204" pitchFamily="34" charset="0"/>
              </a:rPr>
              <a:t>Oba su koncepta iz područja psihologije i samorazvoja te su međusobno povezani i dopunjuju se.</a:t>
            </a:r>
          </a:p>
          <a:p>
            <a:pPr marL="1790174" lvl="1" indent="-571500">
              <a:buFont typeface="Wingdings" panose="05000000000000000000" pitchFamily="2" charset="2"/>
              <a:buChar char="ü"/>
            </a:pPr>
            <a:r>
              <a:rPr lang="en-US" sz="3600" dirty="0" err="1">
                <a:solidFill>
                  <a:schemeClr val="tx1">
                    <a:lumMod val="95000"/>
                    <a:lumOff val="5000"/>
                  </a:schemeClr>
                </a:solidFill>
                <a:latin typeface="Abadi" panose="020B0604020104020204" pitchFamily="34" charset="0"/>
              </a:rPr>
              <a:t>Studije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pokazuju</a:t>
            </a:r>
            <a:r>
              <a:rPr lang="en-US" sz="3600" dirty="0">
                <a:solidFill>
                  <a:schemeClr val="tx1">
                    <a:lumMod val="95000"/>
                    <a:lumOff val="5000"/>
                  </a:schemeClr>
                </a:solidFill>
                <a:latin typeface="Abadi" panose="020B0604020104020204" pitchFamily="34" charset="0"/>
              </a:rPr>
              <a:t> da </a:t>
            </a:r>
            <a:r>
              <a:rPr lang="en-US" sz="3600" dirty="0" err="1">
                <a:solidFill>
                  <a:schemeClr val="tx1">
                    <a:lumMod val="95000"/>
                    <a:lumOff val="5000"/>
                  </a:schemeClr>
                </a:solidFill>
                <a:latin typeface="Abadi" panose="020B0604020104020204" pitchFamily="34" charset="0"/>
              </a:rPr>
              <a:t>praksa</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usredotočene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svjesnosti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može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dovesti</a:t>
            </a:r>
            <a:r>
              <a:rPr lang="en-US" sz="3600" dirty="0">
                <a:solidFill>
                  <a:schemeClr val="tx1">
                    <a:lumMod val="95000"/>
                    <a:lumOff val="5000"/>
                  </a:schemeClr>
                </a:solidFill>
                <a:latin typeface="Abadi" panose="020B0604020104020204" pitchFamily="34" charset="0"/>
              </a:rPr>
              <a:t> do </a:t>
            </a:r>
            <a:r>
              <a:rPr lang="en-US" sz="3600" dirty="0" err="1">
                <a:solidFill>
                  <a:schemeClr val="tx1">
                    <a:lumMod val="95000"/>
                    <a:lumOff val="5000"/>
                  </a:schemeClr>
                </a:solidFill>
                <a:latin typeface="Abadi" panose="020B0604020104020204" pitchFamily="34" charset="0"/>
              </a:rPr>
              <a:t>strukturnih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promjena</a:t>
            </a:r>
            <a:r>
              <a:rPr lang="en-US" sz="3600" dirty="0">
                <a:solidFill>
                  <a:schemeClr val="tx1">
                    <a:lumMod val="95000"/>
                    <a:lumOff val="5000"/>
                  </a:schemeClr>
                </a:solidFill>
                <a:latin typeface="Abadi" panose="020B0604020104020204" pitchFamily="34" charset="0"/>
              </a:rPr>
              <a:t> u </a:t>
            </a:r>
            <a:r>
              <a:rPr lang="en-US" sz="3600" dirty="0" err="1">
                <a:solidFill>
                  <a:schemeClr val="tx1">
                    <a:lumMod val="95000"/>
                    <a:lumOff val="5000"/>
                  </a:schemeClr>
                </a:solidFill>
                <a:latin typeface="Abadi" panose="020B0604020104020204" pitchFamily="34" charset="0"/>
              </a:rPr>
              <a:t>mozgu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koje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poboljšavaju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regulaciju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smanjuju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reakcije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stres</a:t>
            </a:r>
            <a:r>
              <a:rPr lang="en-US" sz="3600" dirty="0">
                <a:solidFill>
                  <a:schemeClr val="tx1">
                    <a:lumMod val="95000"/>
                    <a:lumOff val="5000"/>
                  </a:schemeClr>
                </a:solidFill>
                <a:latin typeface="Abadi" panose="020B0604020104020204" pitchFamily="34" charset="0"/>
              </a:rPr>
              <a:t>.</a:t>
            </a:r>
            <a:endParaRPr lang="hr-HR" sz="3600" dirty="0">
              <a:solidFill>
                <a:schemeClr val="tx1">
                  <a:lumMod val="95000"/>
                  <a:lumOff val="5000"/>
                </a:schemeClr>
              </a:solidFill>
              <a:latin typeface="Abadi" panose="020B0604020104020204" pitchFamily="34" charset="0"/>
            </a:endParaRPr>
          </a:p>
          <a:p>
            <a:pPr marL="1790174" lvl="1" indent="-571500">
              <a:buFont typeface="Wingdings" panose="05000000000000000000" pitchFamily="2" charset="2"/>
              <a:buChar char="ü"/>
            </a:pPr>
            <a:r>
              <a:rPr lang="en-US" sz="3600" dirty="0" err="1">
                <a:solidFill>
                  <a:schemeClr val="tx1">
                    <a:lumMod val="95000"/>
                    <a:lumOff val="5000"/>
                  </a:schemeClr>
                </a:solidFill>
                <a:latin typeface="Abadi" panose="020B0604020104020204" pitchFamily="34" charset="0"/>
              </a:rPr>
              <a:t>Praksa</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usredotočene svjesnosti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dovodi</a:t>
            </a:r>
            <a:r>
              <a:rPr lang="en-US" sz="3600" dirty="0">
                <a:solidFill>
                  <a:schemeClr val="tx1">
                    <a:lumMod val="95000"/>
                    <a:lumOff val="5000"/>
                  </a:schemeClr>
                </a:solidFill>
                <a:latin typeface="Abadi" panose="020B0604020104020204" pitchFamily="34" charset="0"/>
              </a:rPr>
              <a:t> do </a:t>
            </a:r>
            <a:r>
              <a:rPr lang="en-US" sz="3600" dirty="0" err="1">
                <a:solidFill>
                  <a:schemeClr val="tx1">
                    <a:lumMod val="95000"/>
                    <a:lumOff val="5000"/>
                  </a:schemeClr>
                </a:solidFill>
                <a:latin typeface="Abadi" panose="020B0604020104020204" pitchFamily="34" charset="0"/>
              </a:rPr>
              <a:t>bolje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samosvijesti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samoregulacije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empatije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ključnih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aspekata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emocionalne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inteligencij</a:t>
            </a:r>
            <a:r>
              <a:rPr lang="hr-HR" sz="3600" dirty="0">
                <a:solidFill>
                  <a:schemeClr val="tx1">
                    <a:lumMod val="95000"/>
                    <a:lumOff val="5000"/>
                  </a:schemeClr>
                </a:solidFill>
                <a:latin typeface="Abadi" panose="020B0604020104020204" pitchFamily="34" charset="0"/>
              </a:rPr>
              <a:t>e</a:t>
            </a:r>
            <a:endParaRPr lang="en-US" sz="3600" dirty="0">
              <a:latin typeface="Abadi" panose="020B0604020104020204" pitchFamily="34" charset="0"/>
            </a:endParaRPr>
          </a:p>
        </p:txBody>
      </p:sp>
      <p:sp>
        <p:nvSpPr>
          <p:cNvPr id="457" name="Text Placeholder 456"/>
          <p:cNvSpPr>
            <a:spLocks noGrp="1"/>
          </p:cNvSpPr>
          <p:nvPr>
            <p:ph type="body" sz="quarter" idx="11"/>
          </p:nvPr>
        </p:nvSpPr>
        <p:spPr>
          <a:xfrm>
            <a:off x="529393" y="5658817"/>
            <a:ext cx="11888949" cy="767010"/>
          </a:xfrm>
        </p:spPr>
        <p:txBody>
          <a:bodyPr/>
          <a:lstStyle/>
          <a:p>
            <a:r>
              <a:rPr lang="hr-HR" sz="4000" u="none" dirty="0">
                <a:solidFill>
                  <a:schemeClr val="tx1">
                    <a:lumMod val="95000"/>
                    <a:lumOff val="5000"/>
                  </a:schemeClr>
                </a:solidFill>
              </a:rPr>
              <a:t>Uvodno </a:t>
            </a:r>
            <a:endParaRPr lang="en-US" sz="4000" u="none" dirty="0">
              <a:solidFill>
                <a:schemeClr val="tx1">
                  <a:lumMod val="95000"/>
                  <a:lumOff val="5000"/>
                </a:schemeClr>
              </a:solidFill>
            </a:endParaRPr>
          </a:p>
        </p:txBody>
      </p:sp>
      <p:sp>
        <p:nvSpPr>
          <p:cNvPr id="460" name="Text Placeholder 459"/>
          <p:cNvSpPr>
            <a:spLocks noGrp="1"/>
          </p:cNvSpPr>
          <p:nvPr>
            <p:ph type="body" sz="quarter" idx="20"/>
          </p:nvPr>
        </p:nvSpPr>
        <p:spPr>
          <a:xfrm>
            <a:off x="400166" y="20508336"/>
            <a:ext cx="12066628" cy="767010"/>
          </a:xfrm>
        </p:spPr>
        <p:txBody>
          <a:bodyPr/>
          <a:lstStyle/>
          <a:p>
            <a:r>
              <a:rPr lang="hr-HR" sz="4000" u="none" dirty="0">
                <a:solidFill>
                  <a:schemeClr val="tx1">
                    <a:lumMod val="95000"/>
                    <a:lumOff val="5000"/>
                  </a:schemeClr>
                </a:solidFill>
              </a:rPr>
              <a:t>Hipoteze </a:t>
            </a:r>
            <a:endParaRPr lang="en-US" sz="4000" u="none" dirty="0">
              <a:solidFill>
                <a:schemeClr val="tx1">
                  <a:lumMod val="95000"/>
                  <a:lumOff val="5000"/>
                </a:schemeClr>
              </a:solidFill>
            </a:endParaRPr>
          </a:p>
        </p:txBody>
      </p:sp>
      <p:sp>
        <p:nvSpPr>
          <p:cNvPr id="461" name="Text Placeholder 460"/>
          <p:cNvSpPr>
            <a:spLocks noGrp="1"/>
          </p:cNvSpPr>
          <p:nvPr>
            <p:ph type="body" sz="quarter" idx="25"/>
          </p:nvPr>
        </p:nvSpPr>
        <p:spPr>
          <a:xfrm>
            <a:off x="12725245" y="5749025"/>
            <a:ext cx="11888795" cy="767010"/>
          </a:xfrm>
        </p:spPr>
        <p:txBody>
          <a:bodyPr/>
          <a:lstStyle/>
          <a:p>
            <a:r>
              <a:rPr lang="hr-HR" sz="4000" u="none" dirty="0">
                <a:solidFill>
                  <a:schemeClr val="tx1">
                    <a:lumMod val="95000"/>
                    <a:lumOff val="5000"/>
                  </a:schemeClr>
                </a:solidFill>
              </a:rPr>
              <a:t>Istraživanje u Osnovnoj školi Popovac</a:t>
            </a:r>
            <a:endParaRPr lang="en-US" sz="4000" u="none" dirty="0">
              <a:solidFill>
                <a:schemeClr val="tx1">
                  <a:lumMod val="95000"/>
                  <a:lumOff val="5000"/>
                </a:schemeClr>
              </a:solidFill>
            </a:endParaRPr>
          </a:p>
        </p:txBody>
      </p:sp>
      <p:sp>
        <p:nvSpPr>
          <p:cNvPr id="462" name="Text Placeholder 461"/>
          <p:cNvSpPr>
            <a:spLocks noGrp="1"/>
          </p:cNvSpPr>
          <p:nvPr>
            <p:ph type="body" sz="quarter" idx="26"/>
          </p:nvPr>
        </p:nvSpPr>
        <p:spPr>
          <a:xfrm>
            <a:off x="12725245" y="6425827"/>
            <a:ext cx="11888795" cy="22889418"/>
          </a:xfrm>
        </p:spPr>
        <p:txBody>
          <a:bodyPr/>
          <a:lstStyle/>
          <a:p>
            <a:pPr marL="571500" indent="-571500">
              <a:buFont typeface="Arial" panose="020B0604020202020204" pitchFamily="34" charset="0"/>
              <a:buChar char="•"/>
            </a:pPr>
            <a:r>
              <a:rPr lang="en-US" sz="3600" b="1" dirty="0" err="1">
                <a:solidFill>
                  <a:schemeClr val="tx1">
                    <a:lumMod val="95000"/>
                    <a:lumOff val="5000"/>
                  </a:schemeClr>
                </a:solidFill>
                <a:latin typeface="Abadi" panose="020B0604020104020204" pitchFamily="34" charset="0"/>
              </a:rPr>
              <a:t>Metode</a:t>
            </a:r>
            <a:r>
              <a:rPr lang="hr-HR" sz="3600" b="1" dirty="0">
                <a:solidFill>
                  <a:schemeClr val="tx1">
                    <a:lumMod val="95000"/>
                    <a:lumOff val="5000"/>
                  </a:schemeClr>
                </a:solidFill>
                <a:latin typeface="Abadi" panose="020B0604020104020204" pitchFamily="34" charset="0"/>
              </a:rPr>
              <a:t>:</a:t>
            </a:r>
          </a:p>
          <a:p>
            <a:pPr marL="1790174" lvl="1" indent="-571500">
              <a:buFont typeface="Wingdings" panose="05000000000000000000" pitchFamily="2" charset="2"/>
              <a:buChar char="ü"/>
            </a:pPr>
            <a:r>
              <a:rPr lang="hr-HR" sz="3300" dirty="0">
                <a:solidFill>
                  <a:schemeClr val="tx1">
                    <a:lumMod val="95000"/>
                    <a:lumOff val="5000"/>
                  </a:schemeClr>
                </a:solidFill>
                <a:latin typeface="Abadi" panose="020B0604020104020204" pitchFamily="34" charset="0"/>
              </a:rPr>
              <a:t>Provedba kratkih vježbi usredotočene svjesnosti za djecu:</a:t>
            </a:r>
          </a:p>
          <a:p>
            <a:pPr marL="2258895" lvl="2" indent="-571500">
              <a:buFont typeface="Wingdings" panose="05000000000000000000" pitchFamily="2" charset="2"/>
              <a:buChar char="ü"/>
            </a:pPr>
            <a:r>
              <a:rPr lang="hr-HR" sz="2800" dirty="0"/>
              <a:t>oblak misli – otpuhni misao</a:t>
            </a:r>
            <a:r>
              <a:rPr lang="hr-HR" sz="2800" dirty="0">
                <a:solidFill>
                  <a:schemeClr val="tx1">
                    <a:lumMod val="95000"/>
                    <a:lumOff val="5000"/>
                  </a:schemeClr>
                </a:solidFill>
                <a:latin typeface="Abadi" panose="020B0604020104020204" pitchFamily="34" charset="0"/>
              </a:rPr>
              <a:t>, </a:t>
            </a:r>
          </a:p>
          <a:p>
            <a:pPr marL="2258895" lvl="2" indent="-571500">
              <a:buFont typeface="Wingdings" panose="05000000000000000000" pitchFamily="2" charset="2"/>
              <a:buChar char="ü"/>
            </a:pPr>
            <a:r>
              <a:rPr lang="hr-HR" sz="2800" dirty="0">
                <a:solidFill>
                  <a:schemeClr val="tx1">
                    <a:lumMod val="95000"/>
                    <a:lumOff val="5000"/>
                  </a:schemeClr>
                </a:solidFill>
                <a:latin typeface="Abadi" panose="020B0604020104020204" pitchFamily="34" charset="0"/>
              </a:rPr>
              <a:t>l</a:t>
            </a:r>
            <a:r>
              <a:rPr lang="hr-HR" sz="2800" dirty="0"/>
              <a:t>juljanje broda</a:t>
            </a:r>
            <a:r>
              <a:rPr lang="hr-HR" sz="2800" dirty="0">
                <a:solidFill>
                  <a:schemeClr val="tx1">
                    <a:lumMod val="95000"/>
                    <a:lumOff val="5000"/>
                  </a:schemeClr>
                </a:solidFill>
                <a:latin typeface="Abadi" panose="020B0604020104020204" pitchFamily="34" charset="0"/>
              </a:rPr>
              <a:t>, </a:t>
            </a:r>
          </a:p>
          <a:p>
            <a:pPr marL="2258895" lvl="2" indent="-571500">
              <a:buFont typeface="Wingdings" panose="05000000000000000000" pitchFamily="2" charset="2"/>
              <a:buChar char="ü"/>
            </a:pPr>
            <a:r>
              <a:rPr lang="hr-HR" sz="2800" dirty="0">
                <a:solidFill>
                  <a:schemeClr val="tx1">
                    <a:lumMod val="95000"/>
                    <a:lumOff val="5000"/>
                  </a:schemeClr>
                </a:solidFill>
                <a:latin typeface="Abadi" panose="020B0604020104020204" pitchFamily="34" charset="0"/>
              </a:rPr>
              <a:t>disanje s prijateljem,</a:t>
            </a:r>
          </a:p>
          <a:p>
            <a:pPr marL="2258895" lvl="2" indent="-571500">
              <a:buFont typeface="Wingdings" panose="05000000000000000000" pitchFamily="2" charset="2"/>
              <a:buChar char="ü"/>
            </a:pPr>
            <a:r>
              <a:rPr lang="hr-HR" sz="2800" dirty="0">
                <a:solidFill>
                  <a:schemeClr val="tx1">
                    <a:lumMod val="95000"/>
                    <a:lumOff val="5000"/>
                  </a:schemeClr>
                </a:solidFill>
                <a:latin typeface="Abadi" panose="020B0604020104020204" pitchFamily="34" charset="0"/>
              </a:rPr>
              <a:t>prizemljenje i</a:t>
            </a:r>
          </a:p>
          <a:p>
            <a:pPr marL="2258895" lvl="2" indent="-571500">
              <a:buFont typeface="Wingdings" panose="05000000000000000000" pitchFamily="2" charset="2"/>
              <a:buChar char="ü"/>
            </a:pPr>
            <a:r>
              <a:rPr lang="hr-HR" sz="2800" dirty="0">
                <a:solidFill>
                  <a:schemeClr val="tx1">
                    <a:lumMod val="95000"/>
                    <a:lumOff val="5000"/>
                  </a:schemeClr>
                </a:solidFill>
                <a:latin typeface="Abadi" panose="020B0604020104020204" pitchFamily="34" charset="0"/>
              </a:rPr>
              <a:t>osmica.</a:t>
            </a:r>
          </a:p>
          <a:p>
            <a:pPr marL="1790174" lvl="1"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diskusije</a:t>
            </a:r>
            <a:endParaRPr lang="hr-HR" sz="3300" dirty="0">
              <a:solidFill>
                <a:schemeClr val="tx1">
                  <a:lumMod val="95000"/>
                  <a:lumOff val="5000"/>
                </a:schemeClr>
              </a:solidFill>
              <a:latin typeface="Abadi" panose="020B0604020104020204" pitchFamily="34" charset="0"/>
            </a:endParaRPr>
          </a:p>
          <a:p>
            <a:pPr marL="571500" indent="-571500">
              <a:buFont typeface="Arial" panose="020B0604020202020204" pitchFamily="34" charset="0"/>
              <a:buChar char="•"/>
            </a:pPr>
            <a:r>
              <a:rPr lang="en-US" sz="3600" b="1" dirty="0" err="1">
                <a:solidFill>
                  <a:schemeClr val="tx1">
                    <a:lumMod val="95000"/>
                    <a:lumOff val="5000"/>
                  </a:schemeClr>
                </a:solidFill>
                <a:latin typeface="Abadi" panose="020B0604020104020204" pitchFamily="34" charset="0"/>
              </a:rPr>
              <a:t>Sudionici</a:t>
            </a:r>
            <a:r>
              <a:rPr lang="en-US" sz="3900" dirty="0">
                <a:solidFill>
                  <a:schemeClr val="tx1">
                    <a:lumMod val="95000"/>
                    <a:lumOff val="5000"/>
                  </a:schemeClr>
                </a:solidFill>
                <a:latin typeface="Abadi" panose="020B0604020104020204" pitchFamily="34" charset="0"/>
              </a:rPr>
              <a:t>: </a:t>
            </a:r>
            <a:endParaRPr lang="hr-HR" sz="3900" dirty="0">
              <a:solidFill>
                <a:schemeClr val="tx1">
                  <a:lumMod val="95000"/>
                  <a:lumOff val="5000"/>
                </a:schemeClr>
              </a:solidFill>
              <a:latin typeface="Abadi" panose="020B0604020104020204" pitchFamily="34" charset="0"/>
            </a:endParaRPr>
          </a:p>
          <a:p>
            <a:pPr marL="1790174" lvl="1"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Učenici</a:t>
            </a:r>
            <a:r>
              <a:rPr lang="en-US" sz="3300" dirty="0">
                <a:solidFill>
                  <a:schemeClr val="tx1">
                    <a:lumMod val="95000"/>
                    <a:lumOff val="5000"/>
                  </a:schemeClr>
                </a:solidFill>
                <a:latin typeface="Abadi" panose="020B0604020104020204" pitchFamily="34" charset="0"/>
              </a:rPr>
              <a:t> </a:t>
            </a:r>
            <a:r>
              <a:rPr lang="hr-HR" sz="3300" dirty="0">
                <a:solidFill>
                  <a:schemeClr val="tx1">
                    <a:lumMod val="95000"/>
                    <a:lumOff val="5000"/>
                  </a:schemeClr>
                </a:solidFill>
                <a:latin typeface="Abadi" panose="020B0604020104020204" pitchFamily="34" charset="0"/>
              </a:rPr>
              <a:t>razredne nastave i 7. razreda PŠ Kneževo</a:t>
            </a:r>
            <a:r>
              <a:rPr lang="en-US" sz="3300" dirty="0">
                <a:solidFill>
                  <a:schemeClr val="tx1">
                    <a:lumMod val="95000"/>
                    <a:lumOff val="5000"/>
                  </a:schemeClr>
                </a:solidFill>
                <a:latin typeface="Abadi" panose="020B0604020104020204" pitchFamily="34" charset="0"/>
              </a:rPr>
              <a:t> (n=</a:t>
            </a:r>
            <a:r>
              <a:rPr lang="hr-HR" sz="3300" dirty="0">
                <a:solidFill>
                  <a:schemeClr val="tx1">
                    <a:lumMod val="95000"/>
                    <a:lumOff val="5000"/>
                  </a:schemeClr>
                </a:solidFill>
                <a:latin typeface="Abadi" panose="020B0604020104020204" pitchFamily="34" charset="0"/>
              </a:rPr>
              <a:t>11</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571500" indent="-571500">
              <a:buFont typeface="Arial" panose="020B0604020202020204" pitchFamily="34" charset="0"/>
              <a:buChar char="•"/>
            </a:pPr>
            <a:r>
              <a:rPr lang="en-US" sz="3600" b="1" dirty="0" err="1">
                <a:solidFill>
                  <a:schemeClr val="tx1">
                    <a:lumMod val="95000"/>
                    <a:lumOff val="5000"/>
                  </a:schemeClr>
                </a:solidFill>
                <a:latin typeface="Abadi" panose="020B0604020104020204" pitchFamily="34" charset="0"/>
              </a:rPr>
              <a:t>Rezultati</a:t>
            </a:r>
            <a:r>
              <a:rPr lang="hr-HR" sz="3600" b="1" dirty="0">
                <a:solidFill>
                  <a:schemeClr val="tx1">
                    <a:lumMod val="95000"/>
                    <a:lumOff val="5000"/>
                  </a:schemeClr>
                </a:solidFill>
                <a:latin typeface="Abadi" panose="020B0604020104020204" pitchFamily="34" charset="0"/>
              </a:rPr>
              <a:t>:</a:t>
            </a:r>
            <a:endParaRPr lang="en-US" sz="3600" b="1" dirty="0">
              <a:solidFill>
                <a:schemeClr val="tx1">
                  <a:lumMod val="95000"/>
                  <a:lumOff val="5000"/>
                </a:schemeClr>
              </a:solidFill>
              <a:latin typeface="Abadi" panose="020B0604020104020204" pitchFamily="34" charset="0"/>
            </a:endParaRPr>
          </a:p>
          <a:p>
            <a:pPr marL="1790174" lvl="1" indent="-571500">
              <a:buFont typeface="Wingdings" panose="05000000000000000000" pitchFamily="2" charset="2"/>
              <a:buChar char="ü"/>
            </a:pPr>
            <a:r>
              <a:rPr lang="en-US" sz="3300" b="1" dirty="0" err="1">
                <a:solidFill>
                  <a:schemeClr val="tx1">
                    <a:lumMod val="95000"/>
                    <a:lumOff val="5000"/>
                  </a:schemeClr>
                </a:solidFill>
                <a:latin typeface="Abadi" panose="020B0604020104020204" pitchFamily="34" charset="0"/>
              </a:rPr>
              <a:t>Ponašanje</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hr-HR" sz="3300" dirty="0">
                <a:solidFill>
                  <a:schemeClr val="tx1">
                    <a:lumMod val="95000"/>
                    <a:lumOff val="5000"/>
                  </a:schemeClr>
                </a:solidFill>
                <a:latin typeface="Abadi" panose="020B0604020104020204" pitchFamily="34" charset="0"/>
              </a:rPr>
              <a:t>s</a:t>
            </a:r>
            <a:r>
              <a:rPr lang="en-US" sz="3300" dirty="0" err="1">
                <a:solidFill>
                  <a:schemeClr val="tx1">
                    <a:lumMod val="95000"/>
                    <a:lumOff val="5000"/>
                  </a:schemeClr>
                </a:solidFill>
                <a:latin typeface="Abadi" panose="020B0604020104020204" pitchFamily="34" charset="0"/>
              </a:rPr>
              <a:t>manjenje</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impulzivnih</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reakcija</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poboljšana</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fokusiranost</a:t>
            </a:r>
            <a:r>
              <a:rPr lang="hr-HR" sz="3300" dirty="0">
                <a:solidFill>
                  <a:schemeClr val="tx1">
                    <a:lumMod val="95000"/>
                    <a:lumOff val="5000"/>
                  </a:schemeClr>
                </a:solidFill>
                <a:latin typeface="Abadi" panose="020B0604020104020204" pitchFamily="34" charset="0"/>
              </a:rPr>
              <a:t> i</a:t>
            </a:r>
          </a:p>
          <a:p>
            <a:pPr marL="2258895" lvl="2"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smanjenje</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konflikata</a:t>
            </a:r>
            <a:r>
              <a:rPr lang="en-US" sz="3300" dirty="0">
                <a:solidFill>
                  <a:schemeClr val="tx1">
                    <a:lumMod val="95000"/>
                    <a:lumOff val="5000"/>
                  </a:schemeClr>
                </a:solidFill>
                <a:latin typeface="Abadi" panose="020B0604020104020204" pitchFamily="34" charset="0"/>
              </a:rPr>
              <a:t>.</a:t>
            </a:r>
          </a:p>
          <a:p>
            <a:pPr marL="1790174" lvl="1" indent="-571500">
              <a:buFont typeface="Wingdings" panose="05000000000000000000" pitchFamily="2" charset="2"/>
              <a:buChar char="ü"/>
            </a:pPr>
            <a:r>
              <a:rPr lang="en-US" sz="3300" b="1" dirty="0" err="1">
                <a:solidFill>
                  <a:schemeClr val="tx1">
                    <a:lumMod val="95000"/>
                    <a:lumOff val="5000"/>
                  </a:schemeClr>
                </a:solidFill>
                <a:latin typeface="Abadi" panose="020B0604020104020204" pitchFamily="34" charset="0"/>
              </a:rPr>
              <a:t>Emocionalna</a:t>
            </a:r>
            <a:r>
              <a:rPr lang="en-US" sz="3300" b="1" dirty="0">
                <a:solidFill>
                  <a:schemeClr val="tx1">
                    <a:lumMod val="95000"/>
                    <a:lumOff val="5000"/>
                  </a:schemeClr>
                </a:solidFill>
                <a:latin typeface="Abadi" panose="020B0604020104020204" pitchFamily="34" charset="0"/>
              </a:rPr>
              <a:t> </a:t>
            </a:r>
            <a:r>
              <a:rPr lang="hr-HR" sz="3300" b="1" dirty="0">
                <a:solidFill>
                  <a:schemeClr val="tx1">
                    <a:lumMod val="95000"/>
                    <a:lumOff val="5000"/>
                  </a:schemeClr>
                </a:solidFill>
                <a:latin typeface="Abadi" panose="020B0604020104020204" pitchFamily="34" charset="0"/>
              </a:rPr>
              <a:t>r</a:t>
            </a:r>
            <a:r>
              <a:rPr lang="en-US" sz="3300" b="1" dirty="0" err="1">
                <a:solidFill>
                  <a:schemeClr val="tx1">
                    <a:lumMod val="95000"/>
                    <a:lumOff val="5000"/>
                  </a:schemeClr>
                </a:solidFill>
                <a:latin typeface="Abadi" panose="020B0604020104020204" pitchFamily="34" charset="0"/>
              </a:rPr>
              <a:t>egulacija</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hr-HR" sz="3300" dirty="0">
                <a:solidFill>
                  <a:schemeClr val="tx1">
                    <a:lumMod val="95000"/>
                    <a:lumOff val="5000"/>
                  </a:schemeClr>
                </a:solidFill>
                <a:latin typeface="Abadi" panose="020B0604020104020204" pitchFamily="34" charset="0"/>
              </a:rPr>
              <a:t>b</a:t>
            </a:r>
            <a:r>
              <a:rPr lang="en-US" sz="3300" dirty="0" err="1">
                <a:solidFill>
                  <a:schemeClr val="tx1">
                    <a:lumMod val="95000"/>
                    <a:lumOff val="5000"/>
                  </a:schemeClr>
                </a:solidFill>
                <a:latin typeface="Abadi" panose="020B0604020104020204" pitchFamily="34" charset="0"/>
              </a:rPr>
              <a:t>olje</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upravljanje</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emocijama</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veća</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samosvijest</a:t>
            </a:r>
            <a:r>
              <a:rPr lang="hr-HR" sz="3300" dirty="0">
                <a:solidFill>
                  <a:schemeClr val="tx1">
                    <a:lumMod val="95000"/>
                    <a:lumOff val="5000"/>
                  </a:schemeClr>
                </a:solidFill>
                <a:latin typeface="Abadi" panose="020B0604020104020204" pitchFamily="34" charset="0"/>
              </a:rPr>
              <a:t> i</a:t>
            </a:r>
          </a:p>
          <a:p>
            <a:pPr marL="2258895" lvl="2"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poboljšana</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empatija</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i</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asertivnost</a:t>
            </a:r>
            <a:r>
              <a:rPr lang="en-US" sz="3300" dirty="0">
                <a:solidFill>
                  <a:schemeClr val="tx1">
                    <a:lumMod val="95000"/>
                    <a:lumOff val="5000"/>
                  </a:schemeClr>
                </a:solidFill>
                <a:latin typeface="Abadi" panose="020B0604020104020204" pitchFamily="34" charset="0"/>
              </a:rPr>
              <a:t>.</a:t>
            </a:r>
            <a:endParaRPr lang="hr-HR" sz="3300" dirty="0">
              <a:solidFill>
                <a:schemeClr val="tx1">
                  <a:lumMod val="95000"/>
                  <a:lumOff val="5000"/>
                </a:schemeClr>
              </a:solidFill>
              <a:latin typeface="Abadi" panose="020B0604020104020204" pitchFamily="34" charset="0"/>
            </a:endParaRPr>
          </a:p>
          <a:p>
            <a:pPr marL="1790174" lvl="1" indent="-571500">
              <a:buFont typeface="Wingdings" panose="05000000000000000000" pitchFamily="2" charset="2"/>
              <a:buChar char="ü"/>
            </a:pPr>
            <a:r>
              <a:rPr lang="en-US" sz="3300" b="1" dirty="0" err="1">
                <a:solidFill>
                  <a:schemeClr val="tx1">
                    <a:lumMod val="95000"/>
                    <a:lumOff val="5000"/>
                  </a:schemeClr>
                </a:solidFill>
                <a:latin typeface="Abadi" panose="020B0604020104020204" pitchFamily="34" charset="0"/>
              </a:rPr>
              <a:t>Međuvršnjački</a:t>
            </a:r>
            <a:r>
              <a:rPr lang="en-US" sz="3300" b="1" dirty="0">
                <a:solidFill>
                  <a:schemeClr val="tx1">
                    <a:lumMod val="95000"/>
                    <a:lumOff val="5000"/>
                  </a:schemeClr>
                </a:solidFill>
                <a:latin typeface="Abadi" panose="020B0604020104020204" pitchFamily="34" charset="0"/>
              </a:rPr>
              <a:t> </a:t>
            </a:r>
            <a:r>
              <a:rPr lang="hr-HR" sz="3300" b="1" dirty="0">
                <a:solidFill>
                  <a:schemeClr val="tx1">
                    <a:lumMod val="95000"/>
                    <a:lumOff val="5000"/>
                  </a:schemeClr>
                </a:solidFill>
                <a:latin typeface="Abadi" panose="020B0604020104020204" pitchFamily="34" charset="0"/>
              </a:rPr>
              <a:t>od</a:t>
            </a:r>
            <a:r>
              <a:rPr lang="en-US" sz="3300" b="1" dirty="0" err="1">
                <a:solidFill>
                  <a:schemeClr val="tx1">
                    <a:lumMod val="95000"/>
                    <a:lumOff val="5000"/>
                  </a:schemeClr>
                </a:solidFill>
                <a:latin typeface="Abadi" panose="020B0604020104020204" pitchFamily="34" charset="0"/>
              </a:rPr>
              <a:t>nosi</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hr-HR" sz="3300" dirty="0">
                <a:solidFill>
                  <a:schemeClr val="tx1">
                    <a:lumMod val="95000"/>
                    <a:lumOff val="5000"/>
                  </a:schemeClr>
                </a:solidFill>
                <a:latin typeface="Abadi" panose="020B0604020104020204" pitchFamily="34" charset="0"/>
              </a:rPr>
              <a:t>o</a:t>
            </a:r>
            <a:r>
              <a:rPr lang="en-US" sz="3300" dirty="0" err="1">
                <a:solidFill>
                  <a:schemeClr val="tx1">
                    <a:lumMod val="95000"/>
                    <a:lumOff val="5000"/>
                  </a:schemeClr>
                </a:solidFill>
                <a:latin typeface="Abadi" panose="020B0604020104020204" pitchFamily="34" charset="0"/>
              </a:rPr>
              <a:t>snaženi</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odnosi</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unutar</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razreda</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veće</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razumijevanje</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i</a:t>
            </a:r>
            <a:r>
              <a:rPr lang="en-US" sz="3300" dirty="0">
                <a:solidFill>
                  <a:schemeClr val="tx1">
                    <a:lumMod val="95000"/>
                    <a:lumOff val="5000"/>
                  </a:schemeClr>
                </a:solidFill>
                <a:latin typeface="Abadi" panose="020B0604020104020204" pitchFamily="34" charset="0"/>
              </a:rPr>
              <a:t> </a:t>
            </a:r>
            <a:endParaRPr lang="hr-HR" sz="3300" dirty="0">
              <a:solidFill>
                <a:schemeClr val="tx1">
                  <a:lumMod val="95000"/>
                  <a:lumOff val="5000"/>
                </a:schemeClr>
              </a:solidFill>
              <a:latin typeface="Abadi" panose="020B0604020104020204" pitchFamily="34" charset="0"/>
            </a:endParaRPr>
          </a:p>
          <a:p>
            <a:pPr marL="2258895" lvl="2" indent="-571500">
              <a:buFont typeface="Wingdings" panose="05000000000000000000" pitchFamily="2" charset="2"/>
              <a:buChar char="ü"/>
            </a:pPr>
            <a:r>
              <a:rPr lang="en-US" sz="3300" dirty="0" err="1">
                <a:solidFill>
                  <a:schemeClr val="tx1">
                    <a:lumMod val="95000"/>
                    <a:lumOff val="5000"/>
                  </a:schemeClr>
                </a:solidFill>
                <a:latin typeface="Abadi" panose="020B0604020104020204" pitchFamily="34" charset="0"/>
              </a:rPr>
              <a:t>tolerancija</a:t>
            </a:r>
            <a:r>
              <a:rPr lang="en-US" sz="3300" dirty="0">
                <a:solidFill>
                  <a:schemeClr val="tx1">
                    <a:lumMod val="95000"/>
                    <a:lumOff val="5000"/>
                  </a:schemeClr>
                </a:solidFill>
                <a:latin typeface="Abadi" panose="020B0604020104020204" pitchFamily="34" charset="0"/>
              </a:rPr>
              <a:t> </a:t>
            </a:r>
            <a:r>
              <a:rPr lang="en-US" sz="3300" dirty="0" err="1">
                <a:solidFill>
                  <a:schemeClr val="tx1">
                    <a:lumMod val="95000"/>
                    <a:lumOff val="5000"/>
                  </a:schemeClr>
                </a:solidFill>
                <a:latin typeface="Abadi" panose="020B0604020104020204" pitchFamily="34" charset="0"/>
              </a:rPr>
              <a:t>različitosti</a:t>
            </a:r>
            <a:r>
              <a:rPr lang="en-US" sz="3300" dirty="0">
                <a:solidFill>
                  <a:schemeClr val="tx1">
                    <a:lumMod val="95000"/>
                    <a:lumOff val="5000"/>
                  </a:schemeClr>
                </a:solidFill>
                <a:latin typeface="Abadi" panose="020B0604020104020204" pitchFamily="34" charset="0"/>
              </a:rPr>
              <a:t>.</a:t>
            </a:r>
            <a:endParaRPr lang="hr-HR" sz="3300" dirty="0">
              <a:solidFill>
                <a:schemeClr val="tx1">
                  <a:lumMod val="95000"/>
                  <a:lumOff val="5000"/>
                </a:schemeClr>
              </a:solidFill>
              <a:latin typeface="Abadi" panose="020B0604020104020204" pitchFamily="34" charset="0"/>
            </a:endParaRPr>
          </a:p>
          <a:p>
            <a:pPr marL="1790174" lvl="1" indent="-571500">
              <a:buFont typeface="Wingdings" panose="05000000000000000000" pitchFamily="2" charset="2"/>
              <a:buChar char="ü"/>
            </a:pPr>
            <a:endParaRPr lang="hr-HR" sz="3300" dirty="0">
              <a:solidFill>
                <a:schemeClr val="tx1">
                  <a:lumMod val="95000"/>
                  <a:lumOff val="5000"/>
                </a:schemeClr>
              </a:solidFill>
              <a:latin typeface="Abadi" panose="020B0604020104020204" pitchFamily="34" charset="0"/>
            </a:endParaRPr>
          </a:p>
          <a:p>
            <a:pPr marL="571500" indent="-571500">
              <a:buFont typeface="Arial" panose="020B0604020202020204" pitchFamily="34" charset="0"/>
              <a:buChar char="•"/>
            </a:pPr>
            <a:r>
              <a:rPr lang="hr-HR" sz="4000" b="1" dirty="0">
                <a:solidFill>
                  <a:schemeClr val="tx1">
                    <a:lumMod val="95000"/>
                    <a:lumOff val="5000"/>
                  </a:schemeClr>
                </a:solidFill>
                <a:latin typeface="Abadi" panose="020B0604020104020204" pitchFamily="34" charset="0"/>
              </a:rPr>
              <a:t>Zaključak:</a:t>
            </a:r>
          </a:p>
          <a:p>
            <a:pPr marL="571500" indent="-571500">
              <a:buFont typeface="Wingdings" panose="05000000000000000000" pitchFamily="2" charset="2"/>
              <a:buChar char="ü"/>
            </a:pPr>
            <a:r>
              <a:rPr lang="hr-HR" sz="3600" dirty="0">
                <a:solidFill>
                  <a:schemeClr val="tx1">
                    <a:lumMod val="95000"/>
                    <a:lumOff val="5000"/>
                  </a:schemeClr>
                </a:solidFill>
                <a:latin typeface="Abadi" panose="020B0604020104020204" pitchFamily="34" charset="0"/>
              </a:rPr>
              <a:t>Prakse usredotočene svjesnosti </a:t>
            </a:r>
            <a:r>
              <a:rPr lang="en-US" sz="3600" dirty="0" err="1">
                <a:solidFill>
                  <a:schemeClr val="tx1">
                    <a:lumMod val="95000"/>
                    <a:lumOff val="5000"/>
                  </a:schemeClr>
                </a:solidFill>
                <a:latin typeface="Abadi" panose="020B0604020104020204" pitchFamily="34" charset="0"/>
              </a:rPr>
              <a:t>doprinose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poboljšanju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emocionalne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inteligencije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promičući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bolje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razumijevanje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regulaciju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emocija</a:t>
            </a:r>
            <a:r>
              <a:rPr lang="en-US" sz="3600" dirty="0">
                <a:solidFill>
                  <a:schemeClr val="tx1">
                    <a:lumMod val="95000"/>
                    <a:lumOff val="5000"/>
                  </a:schemeClr>
                </a:solidFill>
                <a:latin typeface="Abadi" panose="020B0604020104020204" pitchFamily="34" charset="0"/>
              </a:rPr>
              <a:t>.</a:t>
            </a:r>
          </a:p>
          <a:p>
            <a:pPr marL="571500" indent="-571500">
              <a:buFont typeface="Wingdings" panose="05000000000000000000" pitchFamily="2" charset="2"/>
              <a:buChar char="ü"/>
            </a:pPr>
            <a:r>
              <a:rPr lang="en-US" sz="3600" dirty="0" err="1">
                <a:solidFill>
                  <a:schemeClr val="tx1">
                    <a:lumMod val="95000"/>
                    <a:lumOff val="5000"/>
                  </a:schemeClr>
                </a:solidFill>
                <a:latin typeface="Abadi" panose="020B0604020104020204" pitchFamily="34" charset="0"/>
              </a:rPr>
              <a:t>Integracija</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usredotočene svjesnosti</a:t>
            </a:r>
            <a:r>
              <a:rPr lang="en-US" sz="3600" dirty="0">
                <a:solidFill>
                  <a:schemeClr val="tx1">
                    <a:lumMod val="95000"/>
                    <a:lumOff val="5000"/>
                  </a:schemeClr>
                </a:solidFill>
                <a:latin typeface="Abadi" panose="020B0604020104020204" pitchFamily="34" charset="0"/>
              </a:rPr>
              <a:t> u </a:t>
            </a:r>
            <a:r>
              <a:rPr lang="en-US" sz="3600" dirty="0" err="1">
                <a:solidFill>
                  <a:schemeClr val="tx1">
                    <a:lumMod val="95000"/>
                    <a:lumOff val="5000"/>
                  </a:schemeClr>
                </a:solidFill>
                <a:latin typeface="Abadi" panose="020B0604020104020204" pitchFamily="34" charset="0"/>
              </a:rPr>
              <a:t>školski</a:t>
            </a:r>
            <a:r>
              <a:rPr lang="en-US" sz="3600" dirty="0">
                <a:solidFill>
                  <a:schemeClr val="tx1">
                    <a:lumMod val="95000"/>
                    <a:lumOff val="5000"/>
                  </a:schemeClr>
                </a:solidFill>
                <a:latin typeface="Abadi" panose="020B0604020104020204" pitchFamily="34" charset="0"/>
              </a:rPr>
              <a:t> program </a:t>
            </a:r>
            <a:r>
              <a:rPr lang="en-US" sz="3600" dirty="0" err="1">
                <a:solidFill>
                  <a:schemeClr val="tx1">
                    <a:lumMod val="95000"/>
                    <a:lumOff val="5000"/>
                  </a:schemeClr>
                </a:solidFill>
                <a:latin typeface="Abadi" panose="020B0604020104020204" pitchFamily="34" charset="0"/>
              </a:rPr>
              <a:t>može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poslužiti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kao</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učinkovit</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alat</a:t>
            </a:r>
            <a:r>
              <a:rPr lang="en-US" sz="3600" dirty="0">
                <a:solidFill>
                  <a:schemeClr val="tx1">
                    <a:lumMod val="95000"/>
                    <a:lumOff val="5000"/>
                  </a:schemeClr>
                </a:solidFill>
                <a:latin typeface="Abadi" panose="020B0604020104020204" pitchFamily="34" charset="0"/>
              </a:rPr>
              <a:t> za </a:t>
            </a:r>
            <a:r>
              <a:rPr lang="en-US" sz="3600" dirty="0" err="1">
                <a:solidFill>
                  <a:schemeClr val="tx1">
                    <a:lumMod val="95000"/>
                    <a:lumOff val="5000"/>
                  </a:schemeClr>
                </a:solidFill>
                <a:latin typeface="Abadi" panose="020B0604020104020204" pitchFamily="34" charset="0"/>
              </a:rPr>
              <a:t>razvoj</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emocionalnih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socijalnih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vještina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učenika</a:t>
            </a:r>
            <a:r>
              <a:rPr lang="hr-HR" sz="3600" dirty="0">
                <a:solidFill>
                  <a:schemeClr val="tx1">
                    <a:lumMod val="95000"/>
                    <a:lumOff val="5000"/>
                  </a:schemeClr>
                </a:solidFill>
                <a:latin typeface="Abadi" panose="020B0604020104020204" pitchFamily="34" charset="0"/>
              </a:rPr>
              <a:t>.</a:t>
            </a:r>
          </a:p>
          <a:p>
            <a:pPr marL="571500" indent="-571500">
              <a:buFont typeface="Wingdings" panose="05000000000000000000" pitchFamily="2" charset="2"/>
              <a:buChar char="ü"/>
            </a:pPr>
            <a:r>
              <a:rPr lang="hr-HR" sz="3600" dirty="0">
                <a:solidFill>
                  <a:schemeClr val="tx1">
                    <a:lumMod val="95000"/>
                    <a:lumOff val="5000"/>
                  </a:schemeClr>
                </a:solidFill>
                <a:latin typeface="Abadi" panose="020B0604020104020204" pitchFamily="34" charset="0"/>
              </a:rPr>
              <a:t>Praksa usredotočene svjesnosti ima pozitivan utjecaj na emocionalnu inteligenciju, pridonoseći razvoju zdravijeg emocionalnog i socijalnog okruženja u školskom kontekstu.</a:t>
            </a:r>
            <a:endParaRPr lang="en-US" sz="3600" dirty="0">
              <a:solidFill>
                <a:schemeClr val="tx1">
                  <a:lumMod val="95000"/>
                  <a:lumOff val="5000"/>
                </a:schemeClr>
              </a:solidFill>
              <a:latin typeface="Abadi" panose="020B0604020104020204" pitchFamily="34" charset="0"/>
            </a:endParaRPr>
          </a:p>
        </p:txBody>
      </p:sp>
      <p:sp>
        <p:nvSpPr>
          <p:cNvPr id="466" name="Text Placeholder 465"/>
          <p:cNvSpPr>
            <a:spLocks noGrp="1"/>
          </p:cNvSpPr>
          <p:nvPr>
            <p:ph type="body" sz="quarter" idx="30"/>
          </p:nvPr>
        </p:nvSpPr>
        <p:spPr>
          <a:xfrm>
            <a:off x="12728511" y="29135794"/>
            <a:ext cx="11885529" cy="6731148"/>
          </a:xfrm>
        </p:spPr>
        <p:txBody>
          <a:bodyPr/>
          <a:lstStyle/>
          <a:p>
            <a:r>
              <a:rPr lang="hr-HR" sz="2400" b="1" i="0" dirty="0">
                <a:solidFill>
                  <a:schemeClr val="tx1"/>
                </a:solidFill>
                <a:effectLst/>
                <a:latin typeface="Arial" panose="020B0604020202020204" pitchFamily="34" charset="0"/>
              </a:rPr>
              <a:t>Literatura:</a:t>
            </a:r>
          </a:p>
          <a:p>
            <a:pPr marL="342900" indent="-342900">
              <a:buFont typeface="Arial" panose="020B0604020202020204" pitchFamily="34" charset="0"/>
              <a:buChar char="•"/>
            </a:pPr>
            <a:r>
              <a:rPr lang="en-US" sz="2400" b="0" i="0" dirty="0">
                <a:solidFill>
                  <a:schemeClr val="tx1"/>
                </a:solidFill>
                <a:effectLst/>
                <a:latin typeface="Arial" panose="020B0604020202020204" pitchFamily="34" charset="0"/>
              </a:rPr>
              <a:t>Miao, Chao, Ronald H. Humphrey, and Shanshan Qian. "The relationship between emotional intelligence and trait mindfulness: A meta-analytic review." </a:t>
            </a:r>
            <a:r>
              <a:rPr lang="en-US" sz="2400" b="0" i="1" dirty="0">
                <a:solidFill>
                  <a:schemeClr val="tx1"/>
                </a:solidFill>
                <a:effectLst/>
                <a:latin typeface="Arial" panose="020B0604020202020204" pitchFamily="34" charset="0"/>
              </a:rPr>
              <a:t>Personality and Individual Differences </a:t>
            </a:r>
            <a:r>
              <a:rPr lang="en-US" sz="2400" b="0" i="0" dirty="0">
                <a:solidFill>
                  <a:schemeClr val="tx1"/>
                </a:solidFill>
                <a:effectLst/>
                <a:latin typeface="Arial" panose="020B0604020202020204" pitchFamily="34" charset="0"/>
              </a:rPr>
              <a:t>135 (2018): 101-107.</a:t>
            </a:r>
          </a:p>
          <a:p>
            <a:pPr marL="342900" indent="-342900">
              <a:buFont typeface="Arial" panose="020B0604020202020204" pitchFamily="34" charset="0"/>
              <a:buChar char="•"/>
            </a:pPr>
            <a:r>
              <a:rPr lang="en-US" sz="2400" b="0" i="0" dirty="0" err="1">
                <a:solidFill>
                  <a:schemeClr val="tx1"/>
                </a:solidFill>
                <a:effectLst/>
                <a:latin typeface="Arial" panose="020B0604020202020204" pitchFamily="34" charset="0"/>
              </a:rPr>
              <a:t>Mihić</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Josipa</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Odnos</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usredotočene</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svjesnosti</a:t>
            </a:r>
            <a:r>
              <a:rPr lang="en-US" sz="2400" b="0" i="0" dirty="0">
                <a:solidFill>
                  <a:schemeClr val="tx1"/>
                </a:solidFill>
                <a:effectLst/>
                <a:latin typeface="Arial" panose="020B0604020202020204" pitchFamily="34" charset="0"/>
              </a:rPr>
              <a:t> (mindfulness) </a:t>
            </a:r>
            <a:r>
              <a:rPr lang="en-US" sz="2400" b="0" i="0" dirty="0" err="1">
                <a:solidFill>
                  <a:schemeClr val="tx1"/>
                </a:solidFill>
                <a:effectLst/>
                <a:latin typeface="Arial" panose="020B0604020202020204" pitchFamily="34" charset="0"/>
              </a:rPr>
              <a:t>i</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emocionalne</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kompetentnosti</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kod</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adolescenata</a:t>
            </a:r>
            <a:r>
              <a:rPr lang="en-US" sz="2400" b="0" i="0" dirty="0">
                <a:solidFill>
                  <a:schemeClr val="tx1"/>
                </a:solidFill>
                <a:effectLst/>
                <a:latin typeface="Arial" panose="020B0604020202020204" pitchFamily="34" charset="0"/>
              </a:rPr>
              <a:t>." </a:t>
            </a:r>
            <a:r>
              <a:rPr lang="en-US" sz="2400" b="0" i="1" dirty="0">
                <a:solidFill>
                  <a:schemeClr val="tx1"/>
                </a:solidFill>
                <a:effectLst/>
                <a:latin typeface="Arial" panose="020B0604020202020204" pitchFamily="34" charset="0"/>
              </a:rPr>
              <a:t>Hrvatska </a:t>
            </a:r>
            <a:r>
              <a:rPr lang="en-US" sz="2400" b="0" i="1" dirty="0" err="1">
                <a:solidFill>
                  <a:schemeClr val="tx1"/>
                </a:solidFill>
                <a:effectLst/>
                <a:latin typeface="Arial" panose="020B0604020202020204" pitchFamily="34" charset="0"/>
              </a:rPr>
              <a:t>revija</a:t>
            </a:r>
            <a:r>
              <a:rPr lang="en-US" sz="2400" b="0" i="1" dirty="0">
                <a:solidFill>
                  <a:schemeClr val="tx1"/>
                </a:solidFill>
                <a:effectLst/>
                <a:latin typeface="Arial" panose="020B0604020202020204" pitchFamily="34" charset="0"/>
              </a:rPr>
              <a:t> za </a:t>
            </a:r>
            <a:r>
              <a:rPr lang="en-US" sz="2400" b="0" i="1" dirty="0" err="1">
                <a:solidFill>
                  <a:schemeClr val="tx1"/>
                </a:solidFill>
                <a:effectLst/>
                <a:latin typeface="Arial" panose="020B0604020202020204" pitchFamily="34" charset="0"/>
              </a:rPr>
              <a:t>rehabilitacijska</a:t>
            </a:r>
            <a:r>
              <a:rPr lang="en-US" sz="2400" b="0" i="1" dirty="0">
                <a:solidFill>
                  <a:schemeClr val="tx1"/>
                </a:solidFill>
                <a:effectLst/>
                <a:latin typeface="Arial" panose="020B0604020202020204" pitchFamily="34" charset="0"/>
              </a:rPr>
              <a:t> </a:t>
            </a:r>
            <a:r>
              <a:rPr lang="en-US" sz="2400" b="0" i="1" dirty="0" err="1">
                <a:solidFill>
                  <a:schemeClr val="tx1"/>
                </a:solidFill>
                <a:effectLst/>
                <a:latin typeface="Arial" panose="020B0604020202020204" pitchFamily="34" charset="0"/>
              </a:rPr>
              <a:t>istrazivanja</a:t>
            </a:r>
            <a:r>
              <a:rPr lang="en-US" sz="2400" b="0" i="1" dirty="0">
                <a:solidFill>
                  <a:schemeClr val="tx1"/>
                </a:solidFill>
                <a:effectLst/>
                <a:latin typeface="Arial" panose="020B0604020202020204" pitchFamily="34" charset="0"/>
              </a:rPr>
              <a:t> </a:t>
            </a:r>
            <a:r>
              <a:rPr lang="en-US" sz="2400" b="0" i="0" dirty="0">
                <a:solidFill>
                  <a:schemeClr val="tx1"/>
                </a:solidFill>
                <a:effectLst/>
                <a:latin typeface="Arial" panose="020B0604020202020204" pitchFamily="34" charset="0"/>
              </a:rPr>
              <a:t>55</a:t>
            </a:r>
            <a:r>
              <a:rPr lang="hr-HR" sz="2400" b="0" i="0" dirty="0">
                <a:solidFill>
                  <a:schemeClr val="tx1"/>
                </a:solidFill>
                <a:effectLst/>
                <a:latin typeface="Arial" panose="020B0604020202020204" pitchFamily="34" charset="0"/>
              </a:rPr>
              <a:t>/</a:t>
            </a:r>
            <a:r>
              <a:rPr lang="en-US" sz="2400" b="0" i="0" dirty="0">
                <a:solidFill>
                  <a:schemeClr val="tx1"/>
                </a:solidFill>
                <a:effectLst/>
                <a:latin typeface="Arial" panose="020B0604020202020204" pitchFamily="34" charset="0"/>
              </a:rPr>
              <a:t>1 (2019): 26-39.</a:t>
            </a:r>
            <a:endParaRPr lang="hr-HR" sz="2400" b="0" i="0" dirty="0">
              <a:solidFill>
                <a:schemeClr val="tx1"/>
              </a:solidFill>
              <a:effectLst/>
              <a:latin typeface="Arial" panose="020B0604020202020204" pitchFamily="34" charset="0"/>
            </a:endParaRPr>
          </a:p>
          <a:p>
            <a:pPr marL="342900" indent="-342900">
              <a:buFont typeface="Arial" panose="020B0604020202020204" pitchFamily="34" charset="0"/>
              <a:buChar char="•"/>
            </a:pPr>
            <a:r>
              <a:rPr lang="en-US" sz="2400" b="0" i="0" dirty="0">
                <a:solidFill>
                  <a:schemeClr val="tx1"/>
                </a:solidFill>
                <a:effectLst/>
                <a:latin typeface="Arial" panose="020B0604020202020204" pitchFamily="34" charset="0"/>
              </a:rPr>
              <a:t> “Mindfulness – </a:t>
            </a:r>
            <a:r>
              <a:rPr lang="en-US" sz="2400" b="0" i="0" dirty="0" err="1">
                <a:solidFill>
                  <a:schemeClr val="tx1"/>
                </a:solidFill>
                <a:effectLst/>
                <a:latin typeface="Arial" panose="020B0604020202020204" pitchFamily="34" charset="0"/>
              </a:rPr>
              <a:t>kratke</a:t>
            </a:r>
            <a:r>
              <a:rPr lang="en-US" sz="2400" b="0" i="0" dirty="0">
                <a:solidFill>
                  <a:schemeClr val="tx1"/>
                </a:solidFill>
                <a:effectLst/>
                <a:latin typeface="Arial" panose="020B0604020202020204" pitchFamily="34" charset="0"/>
              </a:rPr>
              <a:t> </a:t>
            </a:r>
            <a:r>
              <a:rPr lang="en-US" sz="2400" b="0" i="0" dirty="0" err="1">
                <a:solidFill>
                  <a:schemeClr val="tx1"/>
                </a:solidFill>
                <a:effectLst/>
                <a:latin typeface="Arial" panose="020B0604020202020204" pitchFamily="34" charset="0"/>
              </a:rPr>
              <a:t>vježbe</a:t>
            </a:r>
            <a:r>
              <a:rPr lang="en-US" sz="2400" b="0" i="0" dirty="0">
                <a:solidFill>
                  <a:schemeClr val="tx1"/>
                </a:solidFill>
                <a:effectLst/>
                <a:latin typeface="Arial" panose="020B0604020202020204" pitchFamily="34" charset="0"/>
              </a:rPr>
              <a:t> za </a:t>
            </a:r>
            <a:r>
              <a:rPr lang="en-US" sz="2400" b="0" i="0" dirty="0" err="1">
                <a:solidFill>
                  <a:schemeClr val="tx1"/>
                </a:solidFill>
                <a:effectLst/>
                <a:latin typeface="Arial" panose="020B0604020202020204" pitchFamily="34" charset="0"/>
              </a:rPr>
              <a:t>djecu</a:t>
            </a:r>
            <a:r>
              <a:rPr lang="en-US" sz="2400" b="0" i="0" dirty="0">
                <a:solidFill>
                  <a:schemeClr val="tx1"/>
                </a:solidFill>
                <a:effectLst/>
                <a:latin typeface="Arial" panose="020B0604020202020204" pitchFamily="34" charset="0"/>
              </a:rPr>
              <a:t>”</a:t>
            </a:r>
            <a:r>
              <a:rPr lang="hr-HR" dirty="0">
                <a:solidFill>
                  <a:schemeClr val="tx1"/>
                </a:solidFill>
                <a:latin typeface="Arial" panose="020B0604020202020204" pitchFamily="34" charset="0"/>
              </a:rPr>
              <a:t>. U: </a:t>
            </a:r>
            <a:r>
              <a:rPr lang="hr-HR" i="1" dirty="0" err="1">
                <a:solidFill>
                  <a:schemeClr val="tx1"/>
                </a:solidFill>
                <a:latin typeface="Arial" panose="020B0604020202020204" pitchFamily="34" charset="0"/>
              </a:rPr>
              <a:t>Polikinika</a:t>
            </a:r>
            <a:r>
              <a:rPr lang="hr-HR" i="1" dirty="0">
                <a:solidFill>
                  <a:schemeClr val="tx1"/>
                </a:solidFill>
                <a:latin typeface="Arial" panose="020B0604020202020204" pitchFamily="34" charset="0"/>
              </a:rPr>
              <a:t> za zaštitu djece i mladih Grada Zagreba</a:t>
            </a:r>
            <a:r>
              <a:rPr lang="hr-HR" dirty="0">
                <a:solidFill>
                  <a:schemeClr val="tx1"/>
                </a:solidFill>
                <a:latin typeface="Arial" panose="020B0604020202020204" pitchFamily="34" charset="0"/>
              </a:rPr>
              <a:t>. https://www.poliklinika-djeca.hr/ </a:t>
            </a:r>
            <a:endParaRPr lang="en-US" sz="2400" b="0" i="0" dirty="0">
              <a:solidFill>
                <a:schemeClr val="tx1"/>
              </a:solidFill>
              <a:effectLst/>
              <a:latin typeface="Arial" panose="020B0604020202020204" pitchFamily="34" charset="0"/>
            </a:endParaRPr>
          </a:p>
          <a:p>
            <a:pPr marL="342900" indent="-342900">
              <a:buFont typeface="Arial" panose="020B0604020202020204" pitchFamily="34" charset="0"/>
              <a:buChar char="•"/>
            </a:pPr>
            <a:r>
              <a:rPr lang="en-US" sz="2400" b="0" i="0" dirty="0">
                <a:solidFill>
                  <a:schemeClr val="tx1"/>
                </a:solidFill>
                <a:effectLst/>
                <a:latin typeface="Arial" panose="020B0604020202020204" pitchFamily="34" charset="0"/>
              </a:rPr>
              <a:t>Rodríguez-Ledo, César, et al. "Emotional intelligence and mindfulness: Relation and enhancement in the classroom with adolescents." </a:t>
            </a:r>
            <a:r>
              <a:rPr lang="en-US" sz="2400" b="0" i="1" dirty="0">
                <a:solidFill>
                  <a:schemeClr val="tx1"/>
                </a:solidFill>
                <a:effectLst/>
                <a:latin typeface="Arial" panose="020B0604020202020204" pitchFamily="34" charset="0"/>
              </a:rPr>
              <a:t>Frontiers in psychology </a:t>
            </a:r>
            <a:r>
              <a:rPr lang="en-US" sz="2400" b="0" i="0" dirty="0">
                <a:solidFill>
                  <a:schemeClr val="tx1"/>
                </a:solidFill>
                <a:effectLst/>
                <a:latin typeface="Arial" panose="020B0604020202020204" pitchFamily="34" charset="0"/>
              </a:rPr>
              <a:t>9 (2018): 2162.</a:t>
            </a:r>
          </a:p>
          <a:p>
            <a:pPr marL="342900" indent="-342900">
              <a:buFont typeface="Arial" panose="020B0604020202020204" pitchFamily="34" charset="0"/>
              <a:buChar char="•"/>
            </a:pPr>
            <a:r>
              <a:rPr lang="en-US" sz="2400" b="0" i="0" dirty="0">
                <a:solidFill>
                  <a:schemeClr val="tx1"/>
                </a:solidFill>
                <a:effectLst/>
                <a:latin typeface="Arial" panose="020B0604020202020204" pitchFamily="34" charset="0"/>
              </a:rPr>
              <a:t>Schutte, Nicola S., and John M. </a:t>
            </a:r>
            <a:r>
              <a:rPr lang="en-US" sz="2400" b="0" i="0" dirty="0" err="1">
                <a:solidFill>
                  <a:schemeClr val="tx1"/>
                </a:solidFill>
                <a:effectLst/>
                <a:latin typeface="Arial" panose="020B0604020202020204" pitchFamily="34" charset="0"/>
              </a:rPr>
              <a:t>Malouff</a:t>
            </a:r>
            <a:r>
              <a:rPr lang="en-US" sz="2400" b="0" i="0" dirty="0">
                <a:solidFill>
                  <a:schemeClr val="tx1"/>
                </a:solidFill>
                <a:effectLst/>
                <a:latin typeface="Arial" panose="020B0604020202020204" pitchFamily="34" charset="0"/>
              </a:rPr>
              <a:t>. "Emotional intelligence mediates the relationship between mindfulness and subjective well-being." </a:t>
            </a:r>
            <a:r>
              <a:rPr lang="en-US" sz="2400" b="0" i="1" dirty="0">
                <a:solidFill>
                  <a:schemeClr val="tx1"/>
                </a:solidFill>
                <a:effectLst/>
                <a:latin typeface="Arial" panose="020B0604020202020204" pitchFamily="34" charset="0"/>
              </a:rPr>
              <a:t>Personality and individual differences </a:t>
            </a:r>
            <a:r>
              <a:rPr lang="en-US" sz="2400" b="0" i="0" dirty="0">
                <a:solidFill>
                  <a:schemeClr val="tx1"/>
                </a:solidFill>
                <a:effectLst/>
                <a:latin typeface="Arial" panose="020B0604020202020204" pitchFamily="34" charset="0"/>
              </a:rPr>
              <a:t>50</a:t>
            </a:r>
            <a:r>
              <a:rPr lang="hr-HR" sz="2400" b="0" i="0" dirty="0">
                <a:solidFill>
                  <a:schemeClr val="tx1"/>
                </a:solidFill>
                <a:effectLst/>
                <a:latin typeface="Arial" panose="020B0604020202020204" pitchFamily="34" charset="0"/>
              </a:rPr>
              <a:t>/</a:t>
            </a:r>
            <a:r>
              <a:rPr lang="en-US" sz="2400" b="0" i="0" dirty="0">
                <a:solidFill>
                  <a:schemeClr val="tx1"/>
                </a:solidFill>
                <a:effectLst/>
                <a:latin typeface="Arial" panose="020B0604020202020204" pitchFamily="34" charset="0"/>
              </a:rPr>
              <a:t>7 (2011): 1116-1119.</a:t>
            </a:r>
          </a:p>
          <a:p>
            <a:endParaRPr lang="en-US" dirty="0">
              <a:solidFill>
                <a:schemeClr val="tx1"/>
              </a:solidFill>
            </a:endParaRPr>
          </a:p>
        </p:txBody>
      </p:sp>
      <p:sp>
        <p:nvSpPr>
          <p:cNvPr id="468" name="Text Placeholder 467"/>
          <p:cNvSpPr>
            <a:spLocks noGrp="1"/>
          </p:cNvSpPr>
          <p:nvPr>
            <p:ph type="body" sz="quarter" idx="96"/>
          </p:nvPr>
        </p:nvSpPr>
        <p:spPr>
          <a:xfrm>
            <a:off x="245974" y="21460844"/>
            <a:ext cx="11899368" cy="14006986"/>
          </a:xfrm>
        </p:spPr>
        <p:txBody>
          <a:bodyPr/>
          <a:lstStyle/>
          <a:p>
            <a:pPr marL="571500" indent="-571500">
              <a:buFont typeface="Wingdings" panose="05000000000000000000" pitchFamily="2" charset="2"/>
              <a:buChar char="ü"/>
            </a:pPr>
            <a:r>
              <a:rPr lang="hr-HR" sz="3600" dirty="0">
                <a:solidFill>
                  <a:schemeClr val="tx1">
                    <a:lumMod val="95000"/>
                    <a:lumOff val="5000"/>
                  </a:schemeClr>
                </a:solidFill>
                <a:latin typeface="Abadi" panose="020B0604020104020204" pitchFamily="34" charset="0"/>
              </a:rPr>
              <a:t>V</a:t>
            </a:r>
            <a:r>
              <a:rPr lang="en-US" sz="3600" dirty="0" err="1">
                <a:solidFill>
                  <a:schemeClr val="tx1">
                    <a:lumMod val="95000"/>
                    <a:lumOff val="5000"/>
                  </a:schemeClr>
                </a:solidFill>
                <a:latin typeface="Abadi" panose="020B0604020104020204" pitchFamily="34" charset="0"/>
              </a:rPr>
              <a:t>ježbe</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usredotočene svjesnosti </a:t>
            </a:r>
            <a:r>
              <a:rPr lang="en-US" sz="3600" dirty="0" err="1">
                <a:solidFill>
                  <a:schemeClr val="tx1">
                    <a:lumMod val="95000"/>
                    <a:lumOff val="5000"/>
                  </a:schemeClr>
                </a:solidFill>
                <a:latin typeface="Abadi" panose="020B0604020104020204" pitchFamily="34" charset="0"/>
              </a:rPr>
              <a:t>pomažu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djeci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prepoznati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razumjeti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svoje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uključujući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radost</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tugu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strah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ljutnju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kako</a:t>
            </a:r>
            <a:r>
              <a:rPr lang="en-US" sz="3600" dirty="0">
                <a:solidFill>
                  <a:schemeClr val="tx1">
                    <a:lumMod val="95000"/>
                    <a:lumOff val="5000"/>
                  </a:schemeClr>
                </a:solidFill>
                <a:latin typeface="Abadi" panose="020B0604020104020204" pitchFamily="34" charset="0"/>
              </a:rPr>
              <a:t> one </a:t>
            </a:r>
            <a:r>
              <a:rPr lang="en-US" sz="3600" dirty="0" err="1">
                <a:solidFill>
                  <a:schemeClr val="tx1">
                    <a:lumMod val="95000"/>
                    <a:lumOff val="5000"/>
                  </a:schemeClr>
                </a:solidFill>
                <a:latin typeface="Abadi" panose="020B0604020104020204" pitchFamily="34" charset="0"/>
              </a:rPr>
              <a:t>utječu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njihovo</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ponašanje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Tehnike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disanja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osvještavanja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tijela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omogućuju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im</a:t>
            </a:r>
            <a:r>
              <a:rPr lang="en-US" sz="3600" dirty="0">
                <a:solidFill>
                  <a:schemeClr val="tx1">
                    <a:lumMod val="95000"/>
                    <a:lumOff val="5000"/>
                  </a:schemeClr>
                </a:solidFill>
                <a:latin typeface="Abadi" panose="020B0604020104020204" pitchFamily="34" charset="0"/>
              </a:rPr>
              <a:t> da se </a:t>
            </a:r>
            <a:r>
              <a:rPr lang="en-US" sz="3600" dirty="0" err="1">
                <a:solidFill>
                  <a:schemeClr val="tx1">
                    <a:lumMod val="95000"/>
                    <a:lumOff val="5000"/>
                  </a:schemeClr>
                </a:solidFill>
                <a:latin typeface="Abadi" panose="020B0604020104020204" pitchFamily="34" charset="0"/>
              </a:rPr>
              <a:t>smire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kontroliraju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negativne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emocije</a:t>
            </a:r>
            <a:r>
              <a:rPr lang="en-US" sz="3600" dirty="0">
                <a:solidFill>
                  <a:schemeClr val="tx1">
                    <a:lumMod val="95000"/>
                    <a:lumOff val="5000"/>
                  </a:schemeClr>
                </a:solidFill>
                <a:latin typeface="Abadi" panose="020B0604020104020204" pitchFamily="34" charset="0"/>
              </a:rPr>
              <a:t>.</a:t>
            </a:r>
            <a:endParaRPr lang="hr-HR" sz="3600" dirty="0">
              <a:solidFill>
                <a:schemeClr val="tx1">
                  <a:lumMod val="95000"/>
                  <a:lumOff val="5000"/>
                </a:schemeClr>
              </a:solidFill>
              <a:latin typeface="Abadi" panose="020B0604020104020204" pitchFamily="34" charset="0"/>
            </a:endParaRPr>
          </a:p>
          <a:p>
            <a:endParaRPr lang="en-US" sz="3600" dirty="0">
              <a:solidFill>
                <a:schemeClr val="tx1">
                  <a:lumMod val="95000"/>
                  <a:lumOff val="5000"/>
                </a:schemeClr>
              </a:solidFill>
              <a:latin typeface="Abadi" panose="020B0604020104020204" pitchFamily="34" charset="0"/>
            </a:endParaRPr>
          </a:p>
          <a:p>
            <a:pPr marL="571500" indent="-571500">
              <a:buFont typeface="Wingdings" panose="05000000000000000000" pitchFamily="2" charset="2"/>
              <a:buChar char="ü"/>
            </a:pPr>
            <a:r>
              <a:rPr lang="en-US" sz="3600" dirty="0" err="1">
                <a:solidFill>
                  <a:schemeClr val="tx1">
                    <a:lumMod val="95000"/>
                    <a:lumOff val="5000"/>
                  </a:schemeClr>
                </a:solidFill>
                <a:latin typeface="Abadi" panose="020B0604020104020204" pitchFamily="34" charset="0"/>
              </a:rPr>
              <a:t>Prakticiranje</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usredotočene svjesnosti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potiče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razvoj</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empatije</a:t>
            </a:r>
            <a:r>
              <a:rPr lang="hr-HR"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pažljivo</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slušaju</a:t>
            </a:r>
            <a:r>
              <a:rPr lang="en-US" sz="3600" dirty="0">
                <a:solidFill>
                  <a:schemeClr val="tx1">
                    <a:lumMod val="95000"/>
                    <a:lumOff val="5000"/>
                  </a:schemeClr>
                </a:solidFill>
                <a:latin typeface="Abadi" panose="020B0604020104020204" pitchFamily="34" charset="0"/>
              </a:rPr>
              <a:t> drug</a:t>
            </a:r>
            <a:r>
              <a:rPr lang="hr-HR" sz="3600" dirty="0">
                <a:solidFill>
                  <a:schemeClr val="tx1">
                    <a:lumMod val="95000"/>
                    <a:lumOff val="5000"/>
                  </a:schemeClr>
                </a:solidFill>
                <a:latin typeface="Abadi" panose="020B0604020104020204" pitchFamily="34" charset="0"/>
              </a:rPr>
              <a:t>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razum</a:t>
            </a:r>
            <a:r>
              <a:rPr lang="hr-HR" sz="3600" dirty="0" err="1">
                <a:solidFill>
                  <a:schemeClr val="tx1">
                    <a:lumMod val="95000"/>
                    <a:lumOff val="5000"/>
                  </a:schemeClr>
                </a:solidFill>
                <a:latin typeface="Abadi" panose="020B0604020104020204" pitchFamily="34" charset="0"/>
              </a:rPr>
              <a:t>ijevanje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njiho</a:t>
            </a:r>
            <a:r>
              <a:rPr lang="hr-HR" sz="3600" dirty="0" err="1">
                <a:solidFill>
                  <a:schemeClr val="tx1">
                    <a:lumMod val="95000"/>
                    <a:lumOff val="5000"/>
                  </a:schemeClr>
                </a:solidFill>
                <a:latin typeface="Abadi" panose="020B0604020104020204" pitchFamily="34" charset="0"/>
              </a:rPr>
              <a:t>vih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osjećaj</a:t>
            </a:r>
            <a:r>
              <a:rPr lang="hr-HR" sz="3600" dirty="0">
                <a:solidFill>
                  <a:schemeClr val="tx1">
                    <a:lumMod val="95000"/>
                    <a:lumOff val="5000"/>
                  </a:schemeClr>
                </a:solidFill>
                <a:latin typeface="Abadi" panose="020B0604020104020204" pitchFamily="34" charset="0"/>
              </a:rPr>
              <a:t>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Meditacije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promatranje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tijela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korisne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vježbe</a:t>
            </a:r>
            <a:r>
              <a:rPr lang="en-US" sz="3600" dirty="0">
                <a:solidFill>
                  <a:schemeClr val="tx1">
                    <a:lumMod val="95000"/>
                    <a:lumOff val="5000"/>
                  </a:schemeClr>
                </a:solidFill>
                <a:latin typeface="Abadi" panose="020B0604020104020204" pitchFamily="34" charset="0"/>
              </a:rPr>
              <a:t>.</a:t>
            </a:r>
            <a:endParaRPr lang="hr-HR" sz="3600" dirty="0">
              <a:solidFill>
                <a:schemeClr val="tx1">
                  <a:lumMod val="95000"/>
                  <a:lumOff val="5000"/>
                </a:schemeClr>
              </a:solidFill>
              <a:latin typeface="Abadi" panose="020B0604020104020204" pitchFamily="34" charset="0"/>
            </a:endParaRPr>
          </a:p>
          <a:p>
            <a:endParaRPr lang="en-US" sz="3600" dirty="0">
              <a:solidFill>
                <a:schemeClr val="tx1">
                  <a:lumMod val="95000"/>
                  <a:lumOff val="5000"/>
                </a:schemeClr>
              </a:solidFill>
              <a:latin typeface="Abadi" panose="020B0604020104020204" pitchFamily="34" charset="0"/>
            </a:endParaRPr>
          </a:p>
          <a:p>
            <a:pPr marL="571500" indent="-571500">
              <a:buFont typeface="Wingdings" panose="05000000000000000000" pitchFamily="2" charset="2"/>
              <a:buChar char="ü"/>
            </a:pPr>
            <a:r>
              <a:rPr lang="en-US" sz="3600" dirty="0" err="1">
                <a:solidFill>
                  <a:schemeClr val="tx1">
                    <a:lumMod val="95000"/>
                    <a:lumOff val="5000"/>
                  </a:schemeClr>
                </a:solidFill>
                <a:latin typeface="Abadi" panose="020B0604020104020204" pitchFamily="34" charset="0"/>
              </a:rPr>
              <a:t>Redovit</a:t>
            </a:r>
            <a:r>
              <a:rPr lang="hr-HR" sz="3600" dirty="0">
                <a:solidFill>
                  <a:schemeClr val="tx1">
                    <a:lumMod val="95000"/>
                    <a:lumOff val="5000"/>
                  </a:schemeClr>
                </a:solidFill>
                <a:latin typeface="Abadi" panose="020B0604020104020204" pitchFamily="34" charset="0"/>
              </a:rPr>
              <a:t>e vježbe usredotočene svjesnosti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poboljšava</a:t>
            </a:r>
            <a:r>
              <a:rPr lang="hr-HR" sz="3600" dirty="0">
                <a:solidFill>
                  <a:schemeClr val="tx1">
                    <a:lumMod val="95000"/>
                    <a:lumOff val="5000"/>
                  </a:schemeClr>
                </a:solidFill>
                <a:latin typeface="Abadi" panose="020B0604020104020204" pitchFamily="34" charset="0"/>
              </a:rPr>
              <a:t>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koncentraciju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djece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pomažući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im</a:t>
            </a:r>
            <a:r>
              <a:rPr lang="en-US" sz="3600" dirty="0">
                <a:solidFill>
                  <a:schemeClr val="tx1">
                    <a:lumMod val="95000"/>
                    <a:lumOff val="5000"/>
                  </a:schemeClr>
                </a:solidFill>
                <a:latin typeface="Abadi" panose="020B0604020104020204" pitchFamily="34" charset="0"/>
              </a:rPr>
              <a:t> da se </a:t>
            </a:r>
            <a:r>
              <a:rPr lang="en-US" sz="3600" dirty="0" err="1">
                <a:solidFill>
                  <a:schemeClr val="tx1">
                    <a:lumMod val="95000"/>
                    <a:lumOff val="5000"/>
                  </a:schemeClr>
                </a:solidFill>
                <a:latin typeface="Abadi" panose="020B0604020104020204" pitchFamily="34" charset="0"/>
              </a:rPr>
              <a:t>bolje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usredotoče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svoje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misli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te</a:t>
            </a:r>
            <a:r>
              <a:rPr lang="en-US" sz="3600" dirty="0">
                <a:solidFill>
                  <a:schemeClr val="tx1">
                    <a:lumMod val="95000"/>
                    <a:lumOff val="5000"/>
                  </a:schemeClr>
                </a:solidFill>
                <a:latin typeface="Abadi" panose="020B0604020104020204" pitchFamily="34" charset="0"/>
              </a:rPr>
              <a:t> da se </a:t>
            </a:r>
            <a:r>
              <a:rPr lang="en-US" sz="3600" dirty="0" err="1">
                <a:solidFill>
                  <a:schemeClr val="tx1">
                    <a:lumMod val="95000"/>
                    <a:lumOff val="5000"/>
                  </a:schemeClr>
                </a:solidFill>
                <a:latin typeface="Abadi" panose="020B0604020104020204" pitchFamily="34" charset="0"/>
              </a:rPr>
              <a:t>lakše</a:t>
            </a:r>
            <a:r>
              <a:rPr lang="en-US" sz="3600" dirty="0">
                <a:solidFill>
                  <a:schemeClr val="tx1">
                    <a:lumMod val="95000"/>
                    <a:lumOff val="5000"/>
                  </a:schemeClr>
                </a:solidFill>
                <a:latin typeface="Abadi" panose="020B0604020104020204" pitchFamily="34" charset="0"/>
              </a:rPr>
              <a:t> nose </a:t>
            </a:r>
            <a:r>
              <a:rPr lang="en-US" sz="3600" dirty="0" err="1">
                <a:solidFill>
                  <a:schemeClr val="tx1">
                    <a:lumMod val="95000"/>
                    <a:lumOff val="5000"/>
                  </a:schemeClr>
                </a:solidFill>
                <a:latin typeface="Abadi" panose="020B0604020104020204" pitchFamily="34" charset="0"/>
              </a:rPr>
              <a:t>sa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stresnim</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situacijama</a:t>
            </a:r>
            <a:r>
              <a:rPr lang="en-US" sz="3600" dirty="0">
                <a:solidFill>
                  <a:schemeClr val="tx1">
                    <a:lumMod val="95000"/>
                    <a:lumOff val="5000"/>
                  </a:schemeClr>
                </a:solidFill>
                <a:latin typeface="Abadi" panose="020B0604020104020204" pitchFamily="34" charset="0"/>
              </a:rPr>
              <a:t>.</a:t>
            </a:r>
            <a:endParaRPr lang="hr-HR" sz="3600" dirty="0">
              <a:solidFill>
                <a:schemeClr val="tx1">
                  <a:lumMod val="95000"/>
                  <a:lumOff val="5000"/>
                </a:schemeClr>
              </a:solidFill>
              <a:latin typeface="Abadi" panose="020B0604020104020204" pitchFamily="34" charset="0"/>
            </a:endParaRPr>
          </a:p>
          <a:p>
            <a:endParaRPr lang="en-US" sz="3600" dirty="0">
              <a:solidFill>
                <a:schemeClr val="tx1">
                  <a:lumMod val="95000"/>
                  <a:lumOff val="5000"/>
                </a:schemeClr>
              </a:solidFill>
              <a:latin typeface="Abadi" panose="020B0604020104020204" pitchFamily="34" charset="0"/>
            </a:endParaRPr>
          </a:p>
          <a:p>
            <a:pPr marL="571500" indent="-571500">
              <a:buFont typeface="Wingdings" panose="05000000000000000000" pitchFamily="2" charset="2"/>
              <a:buChar char="ü"/>
            </a:pPr>
            <a:r>
              <a:rPr lang="hr-HR" sz="3600" dirty="0">
                <a:solidFill>
                  <a:schemeClr val="tx1">
                    <a:lumMod val="95000"/>
                    <a:lumOff val="5000"/>
                  </a:schemeClr>
                </a:solidFill>
                <a:latin typeface="Abadi" panose="020B0604020104020204" pitchFamily="34" charset="0"/>
              </a:rPr>
              <a:t>Usredotočena svjesnost</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naglašava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povezanost</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uma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tijela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pomaže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djeci</a:t>
            </a:r>
            <a:r>
              <a:rPr lang="en-US" sz="3600" dirty="0">
                <a:solidFill>
                  <a:schemeClr val="tx1">
                    <a:lumMod val="95000"/>
                    <a:lumOff val="5000"/>
                  </a:schemeClr>
                </a:solidFill>
                <a:latin typeface="Abadi" panose="020B0604020104020204" pitchFamily="34" charset="0"/>
              </a:rPr>
              <a:t> da </a:t>
            </a:r>
            <a:r>
              <a:rPr lang="en-US" sz="3600" dirty="0" err="1">
                <a:solidFill>
                  <a:schemeClr val="tx1">
                    <a:lumMod val="95000"/>
                    <a:lumOff val="5000"/>
                  </a:schemeClr>
                </a:solidFill>
                <a:latin typeface="Abadi" panose="020B0604020104020204" pitchFamily="34" charset="0"/>
              </a:rPr>
              <a:t>postanu</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svjesnija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fizičkih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senzacija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koje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proizlaze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iz</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emocionalnih</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reakcija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primjerice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kroz</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vježbe</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poput</a:t>
            </a:r>
            <a:r>
              <a:rPr lang="en-US" sz="3600" dirty="0">
                <a:solidFill>
                  <a:schemeClr val="tx1">
                    <a:lumMod val="95000"/>
                    <a:lumOff val="5000"/>
                  </a:schemeClr>
                </a:solidFill>
                <a:latin typeface="Abadi" panose="020B0604020104020204" pitchFamily="34" charset="0"/>
              </a:rPr>
              <a:t> </a:t>
            </a:r>
            <a:r>
              <a:rPr lang="hr-HR" sz="3600" dirty="0">
                <a:solidFill>
                  <a:schemeClr val="tx1">
                    <a:lumMod val="95000"/>
                    <a:lumOff val="5000"/>
                  </a:schemeClr>
                </a:solidFill>
                <a:latin typeface="Abadi" panose="020B0604020104020204" pitchFamily="34" charset="0"/>
              </a:rPr>
              <a:t>promatranja</a:t>
            </a:r>
            <a:r>
              <a:rPr lang="en-US" sz="3600" dirty="0">
                <a:solidFill>
                  <a:schemeClr val="tx1">
                    <a:lumMod val="95000"/>
                    <a:lumOff val="5000"/>
                  </a:schemeClr>
                </a:solidFill>
                <a:latin typeface="Abadi" panose="020B0604020104020204" pitchFamily="34" charset="0"/>
              </a:rPr>
              <a:t> </a:t>
            </a:r>
            <a:r>
              <a:rPr lang="en-US" sz="3600" dirty="0" err="1">
                <a:solidFill>
                  <a:schemeClr val="tx1">
                    <a:lumMod val="95000"/>
                    <a:lumOff val="5000"/>
                  </a:schemeClr>
                </a:solidFill>
                <a:latin typeface="Abadi" panose="020B0604020104020204" pitchFamily="34" charset="0"/>
              </a:rPr>
              <a:t>tijela</a:t>
            </a:r>
            <a:r>
              <a:rPr lang="en-US" sz="3600" dirty="0">
                <a:solidFill>
                  <a:schemeClr val="tx1">
                    <a:lumMod val="95000"/>
                    <a:lumOff val="5000"/>
                  </a:schemeClr>
                </a:solidFill>
                <a:latin typeface="Abadi" panose="020B0604020104020204" pitchFamily="34" charset="0"/>
              </a:rPr>
              <a:t>.</a:t>
            </a:r>
          </a:p>
          <a:p>
            <a:pPr marL="571500" indent="-571500">
              <a:buFont typeface="Wingdings" panose="05000000000000000000" pitchFamily="2" charset="2"/>
              <a:buChar char="ü"/>
            </a:pPr>
            <a:endParaRPr lang="en-US" sz="3600" dirty="0">
              <a:solidFill>
                <a:schemeClr val="tx1">
                  <a:lumMod val="95000"/>
                  <a:lumOff val="5000"/>
                </a:schemeClr>
              </a:solidFill>
              <a:latin typeface="Abadi" panose="020B0604020104020204" pitchFamily="34" charset="0"/>
            </a:endParaRPr>
          </a:p>
          <a:p>
            <a:pPr marL="571500" indent="-571500">
              <a:buFont typeface="Wingdings" panose="05000000000000000000" pitchFamily="2" charset="2"/>
              <a:buChar char="ü"/>
            </a:pPr>
            <a:endParaRPr lang="en-US" sz="3600" dirty="0">
              <a:solidFill>
                <a:schemeClr val="tx1">
                  <a:lumMod val="95000"/>
                  <a:lumOff val="5000"/>
                </a:schemeClr>
              </a:solidFill>
              <a:latin typeface="Abadi" panose="020B0604020104020204" pitchFamily="34" charset="0"/>
            </a:endParaRPr>
          </a:p>
        </p:txBody>
      </p:sp>
      <p:sp>
        <p:nvSpPr>
          <p:cNvPr id="506" name="Text Placeholder 505"/>
          <p:cNvSpPr>
            <a:spLocks noGrp="1"/>
          </p:cNvSpPr>
          <p:nvPr>
            <p:ph type="body" sz="quarter" idx="150"/>
          </p:nvPr>
        </p:nvSpPr>
        <p:spPr/>
        <p:txBody>
          <a:bodyPr>
            <a:normAutofit fontScale="77500" lnSpcReduction="20000"/>
          </a:bodyPr>
          <a:lstStyle/>
          <a:p>
            <a:r>
              <a:rPr lang="hr-HR" dirty="0">
                <a:solidFill>
                  <a:schemeClr val="tx1">
                    <a:lumMod val="95000"/>
                    <a:lumOff val="5000"/>
                  </a:schemeClr>
                </a:solidFill>
              </a:rPr>
              <a:t>Lidija Štimac i Željko Predojević (Osnovna škola Popovac), Ivica </a:t>
            </a:r>
            <a:r>
              <a:rPr lang="hr-HR">
                <a:solidFill>
                  <a:schemeClr val="tx1">
                    <a:lumMod val="95000"/>
                    <a:lumOff val="5000"/>
                  </a:schemeClr>
                </a:solidFill>
              </a:rPr>
              <a:t>Kelam</a:t>
            </a:r>
            <a:r>
              <a:rPr lang="hr-HR" dirty="0">
                <a:solidFill>
                  <a:schemeClr val="tx1">
                    <a:lumMod val="95000"/>
                    <a:lumOff val="5000"/>
                  </a:schemeClr>
                </a:solidFill>
              </a:rPr>
              <a:t> (</a:t>
            </a:r>
            <a:r>
              <a:rPr lang="pl-PL" dirty="0">
                <a:solidFill>
                  <a:schemeClr val="tx1">
                    <a:lumMod val="95000"/>
                    <a:lumOff val="5000"/>
                  </a:schemeClr>
                </a:solidFill>
              </a:rPr>
              <a:t>Fakultet za odgojne i obrazovne znanosti)</a:t>
            </a:r>
            <a:endParaRPr lang="en-US" dirty="0">
              <a:solidFill>
                <a:schemeClr val="tx1">
                  <a:lumMod val="95000"/>
                  <a:lumOff val="5000"/>
                </a:schemeClr>
              </a:solidFill>
            </a:endParaRPr>
          </a:p>
        </p:txBody>
      </p:sp>
      <p:sp>
        <p:nvSpPr>
          <p:cNvPr id="507" name="Text Placeholder 506"/>
          <p:cNvSpPr>
            <a:spLocks noGrp="1"/>
          </p:cNvSpPr>
          <p:nvPr>
            <p:ph type="body" sz="quarter" idx="151"/>
          </p:nvPr>
        </p:nvSpPr>
        <p:spPr/>
        <p:txBody>
          <a:bodyPr>
            <a:normAutofit fontScale="77500" lnSpcReduction="20000"/>
          </a:bodyPr>
          <a:lstStyle/>
          <a:p>
            <a:r>
              <a:rPr lang="en-US" b="1" dirty="0" err="1">
                <a:solidFill>
                  <a:schemeClr val="tx1">
                    <a:lumMod val="95000"/>
                    <a:lumOff val="5000"/>
                  </a:schemeClr>
                </a:solidFill>
              </a:rPr>
              <a:t>Usredotočena</a:t>
            </a:r>
            <a:r>
              <a:rPr lang="en-US" b="1" dirty="0">
                <a:solidFill>
                  <a:schemeClr val="tx1">
                    <a:lumMod val="95000"/>
                    <a:lumOff val="5000"/>
                  </a:schemeClr>
                </a:solidFill>
              </a:rPr>
              <a:t> </a:t>
            </a:r>
            <a:r>
              <a:rPr lang="en-US" b="1" dirty="0" err="1">
                <a:solidFill>
                  <a:schemeClr val="tx1">
                    <a:lumMod val="95000"/>
                    <a:lumOff val="5000"/>
                  </a:schemeClr>
                </a:solidFill>
              </a:rPr>
              <a:t>svjesnost</a:t>
            </a:r>
            <a:r>
              <a:rPr lang="en-US" b="1" dirty="0">
                <a:solidFill>
                  <a:schemeClr val="tx1">
                    <a:lumMod val="95000"/>
                    <a:lumOff val="5000"/>
                  </a:schemeClr>
                </a:solidFill>
              </a:rPr>
              <a:t> </a:t>
            </a:r>
            <a:r>
              <a:rPr lang="en-US" b="1" dirty="0" err="1">
                <a:solidFill>
                  <a:schemeClr val="tx1">
                    <a:lumMod val="95000"/>
                    <a:lumOff val="5000"/>
                  </a:schemeClr>
                </a:solidFill>
              </a:rPr>
              <a:t>i</a:t>
            </a:r>
            <a:r>
              <a:rPr lang="en-US" b="1" dirty="0">
                <a:solidFill>
                  <a:schemeClr val="tx1">
                    <a:lumMod val="95000"/>
                    <a:lumOff val="5000"/>
                  </a:schemeClr>
                </a:solidFill>
              </a:rPr>
              <a:t> </a:t>
            </a:r>
            <a:r>
              <a:rPr lang="en-US" b="1" dirty="0" err="1">
                <a:solidFill>
                  <a:schemeClr val="tx1">
                    <a:lumMod val="95000"/>
                    <a:lumOff val="5000"/>
                  </a:schemeClr>
                </a:solidFill>
              </a:rPr>
              <a:t>emocionalna</a:t>
            </a:r>
            <a:r>
              <a:rPr lang="en-US" b="1" dirty="0">
                <a:solidFill>
                  <a:schemeClr val="tx1">
                    <a:lumMod val="95000"/>
                    <a:lumOff val="5000"/>
                  </a:schemeClr>
                </a:solidFill>
              </a:rPr>
              <a:t> </a:t>
            </a:r>
            <a:r>
              <a:rPr lang="en-US" b="1" dirty="0" err="1">
                <a:solidFill>
                  <a:schemeClr val="tx1">
                    <a:lumMod val="95000"/>
                    <a:lumOff val="5000"/>
                  </a:schemeClr>
                </a:solidFill>
              </a:rPr>
              <a:t>inteligencija</a:t>
            </a:r>
            <a:endParaRPr lang="en-US" b="1" dirty="0">
              <a:solidFill>
                <a:schemeClr val="tx1">
                  <a:lumMod val="95000"/>
                  <a:lumOff val="5000"/>
                </a:schemeClr>
              </a:solidFill>
            </a:endParaRPr>
          </a:p>
          <a:p>
            <a:endParaRPr lang="en-US" b="1" dirty="0">
              <a:solidFill>
                <a:schemeClr val="tx1">
                  <a:lumMod val="95000"/>
                  <a:lumOff val="5000"/>
                </a:schemeClr>
              </a:solidFill>
            </a:endParaRPr>
          </a:p>
        </p:txBody>
      </p:sp>
    </p:spTree>
    <p:extLst>
      <p:ext uri="{BB962C8B-B14F-4D97-AF65-F5344CB8AC3E}">
        <p14:creationId xmlns:p14="http://schemas.microsoft.com/office/powerpoint/2010/main" val="3267103647"/>
      </p:ext>
    </p:extLst>
  </p:cSld>
  <p:clrMapOvr>
    <a:masterClrMapping/>
  </p:clrMapOvr>
</p:sld>
</file>

<file path=ppt/theme/theme1.xml><?xml version="1.0" encoding="utf-8"?>
<a:theme xmlns:a="http://schemas.openxmlformats.org/drawingml/2006/main" name="70CM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4734</TotalTime>
  <Words>596</Words>
  <Application>Microsoft Office PowerPoint</Application>
  <PresentationFormat>Prilagođeno</PresentationFormat>
  <Paragraphs>53</Paragraphs>
  <Slides>1</Slides>
  <Notes>1</Notes>
  <HiddenSlides>0</HiddenSlides>
  <MMClips>0</MMClips>
  <ScaleCrop>false</ScaleCrop>
  <HeadingPairs>
    <vt:vector size="6" baseType="variant">
      <vt:variant>
        <vt:lpstr>Korišteni fontovi</vt:lpstr>
      </vt:variant>
      <vt:variant>
        <vt:i4>7</vt:i4>
      </vt:variant>
      <vt:variant>
        <vt:lpstr>Tema</vt:lpstr>
      </vt:variant>
      <vt:variant>
        <vt:i4>2</vt:i4>
      </vt:variant>
      <vt:variant>
        <vt:lpstr>Naslovi slajdova</vt:lpstr>
      </vt:variant>
      <vt:variant>
        <vt:i4>1</vt:i4>
      </vt:variant>
    </vt:vector>
  </HeadingPairs>
  <TitlesOfParts>
    <vt:vector size="10" baseType="lpstr">
      <vt:lpstr>Abadi</vt:lpstr>
      <vt:lpstr>Arial</vt:lpstr>
      <vt:lpstr>Arial Black</vt:lpstr>
      <vt:lpstr>Calibri</vt:lpstr>
      <vt:lpstr>Times New Roman</vt:lpstr>
      <vt:lpstr>Trebuchet MS</vt:lpstr>
      <vt:lpstr>Wingdings</vt:lpstr>
      <vt:lpstr>70CMx100CM template</vt:lpstr>
      <vt:lpstr>Without guides</vt:lpstr>
      <vt:lpstr>PowerPoint prezentacija</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70x100cm PowerPoint Presentation</dc:title>
  <dc:subject>Research poster presentation template</dc:subject>
  <dc:creator>PosterPresentations.com</dc:creator>
  <cp:keywords>70x100cm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Željko Predojević</cp:lastModifiedBy>
  <cp:revision>38</cp:revision>
  <dcterms:created xsi:type="dcterms:W3CDTF">2012-02-10T00:10:15Z</dcterms:created>
  <dcterms:modified xsi:type="dcterms:W3CDTF">2024-04-24T09:59:32Z</dcterms:modified>
  <cp:category>Research poster templates</cp:category>
</cp:coreProperties>
</file>